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38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39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40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41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42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43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4" r:id="rId1"/>
  </p:sldMasterIdLst>
  <p:notesMasterIdLst>
    <p:notesMasterId r:id="rId89"/>
  </p:notesMasterIdLst>
  <p:sldIdLst>
    <p:sldId id="504" r:id="rId2"/>
    <p:sldId id="562" r:id="rId3"/>
    <p:sldId id="4626" r:id="rId4"/>
    <p:sldId id="4617" r:id="rId5"/>
    <p:sldId id="4673" r:id="rId6"/>
    <p:sldId id="555" r:id="rId7"/>
    <p:sldId id="557" r:id="rId8"/>
    <p:sldId id="4711" r:id="rId9"/>
    <p:sldId id="4625" r:id="rId10"/>
    <p:sldId id="4556" r:id="rId11"/>
    <p:sldId id="4746" r:id="rId12"/>
    <p:sldId id="4613" r:id="rId13"/>
    <p:sldId id="4749" r:id="rId14"/>
    <p:sldId id="585" r:id="rId15"/>
    <p:sldId id="4611" r:id="rId16"/>
    <p:sldId id="593" r:id="rId17"/>
    <p:sldId id="600" r:id="rId18"/>
    <p:sldId id="576" r:id="rId19"/>
    <p:sldId id="602" r:id="rId20"/>
    <p:sldId id="527" r:id="rId21"/>
    <p:sldId id="4628" r:id="rId22"/>
    <p:sldId id="4615" r:id="rId23"/>
    <p:sldId id="4731" r:id="rId24"/>
    <p:sldId id="4665" r:id="rId25"/>
    <p:sldId id="4620" r:id="rId26"/>
    <p:sldId id="567" r:id="rId27"/>
    <p:sldId id="517" r:id="rId28"/>
    <p:sldId id="524" r:id="rId29"/>
    <p:sldId id="283" r:id="rId30"/>
    <p:sldId id="4715" r:id="rId31"/>
    <p:sldId id="4675" r:id="rId32"/>
    <p:sldId id="574" r:id="rId33"/>
    <p:sldId id="4666" r:id="rId34"/>
    <p:sldId id="575" r:id="rId35"/>
    <p:sldId id="4667" r:id="rId36"/>
    <p:sldId id="4732" r:id="rId37"/>
    <p:sldId id="4733" r:id="rId38"/>
    <p:sldId id="4712" r:id="rId39"/>
    <p:sldId id="4671" r:id="rId40"/>
    <p:sldId id="4742" r:id="rId41"/>
    <p:sldId id="4676" r:id="rId42"/>
    <p:sldId id="4672" r:id="rId43"/>
    <p:sldId id="4677" r:id="rId44"/>
    <p:sldId id="4735" r:id="rId45"/>
    <p:sldId id="4744" r:id="rId46"/>
    <p:sldId id="4743" r:id="rId47"/>
    <p:sldId id="4736" r:id="rId48"/>
    <p:sldId id="4683" r:id="rId49"/>
    <p:sldId id="4745" r:id="rId50"/>
    <p:sldId id="4737" r:id="rId51"/>
    <p:sldId id="4721" r:id="rId52"/>
    <p:sldId id="4722" r:id="rId53"/>
    <p:sldId id="4723" r:id="rId54"/>
    <p:sldId id="4724" r:id="rId55"/>
    <p:sldId id="4691" r:id="rId56"/>
    <p:sldId id="4692" r:id="rId57"/>
    <p:sldId id="4706" r:id="rId58"/>
    <p:sldId id="4687" r:id="rId59"/>
    <p:sldId id="271" r:id="rId60"/>
    <p:sldId id="257" r:id="rId61"/>
    <p:sldId id="4651" r:id="rId62"/>
    <p:sldId id="4655" r:id="rId63"/>
    <p:sldId id="4688" r:id="rId64"/>
    <p:sldId id="4679" r:id="rId65"/>
    <p:sldId id="4705" r:id="rId66"/>
    <p:sldId id="4616" r:id="rId67"/>
    <p:sldId id="4661" r:id="rId68"/>
    <p:sldId id="4739" r:id="rId69"/>
    <p:sldId id="4703" r:id="rId70"/>
    <p:sldId id="4623" r:id="rId71"/>
    <p:sldId id="4689" r:id="rId72"/>
    <p:sldId id="4652" r:id="rId73"/>
    <p:sldId id="4740" r:id="rId74"/>
    <p:sldId id="4704" r:id="rId75"/>
    <p:sldId id="4656" r:id="rId76"/>
    <p:sldId id="4690" r:id="rId77"/>
    <p:sldId id="4658" r:id="rId78"/>
    <p:sldId id="4662" r:id="rId79"/>
    <p:sldId id="4659" r:id="rId80"/>
    <p:sldId id="4664" r:id="rId81"/>
    <p:sldId id="4660" r:id="rId82"/>
    <p:sldId id="4663" r:id="rId83"/>
    <p:sldId id="4750" r:id="rId84"/>
    <p:sldId id="4709" r:id="rId85"/>
    <p:sldId id="4747" r:id="rId86"/>
    <p:sldId id="4719" r:id="rId87"/>
    <p:sldId id="4748" r:id="rId8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AAB9BD"/>
    <a:srgbClr val="1E0DFB"/>
    <a:srgbClr val="BED7EE"/>
    <a:srgbClr val="FFFFFF"/>
    <a:srgbClr val="E5EFF8"/>
    <a:srgbClr val="FFF8E4"/>
    <a:srgbClr val="EEF4FB"/>
    <a:srgbClr val="DAE8F5"/>
    <a:srgbClr val="2F5597"/>
    <a:srgbClr val="192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2" autoAdjust="0"/>
    <p:restoredTop sz="86338" autoAdjust="0"/>
  </p:normalViewPr>
  <p:slideViewPr>
    <p:cSldViewPr snapToGrid="0">
      <p:cViewPr varScale="1">
        <p:scale>
          <a:sx n="106" d="100"/>
          <a:sy n="106" d="100"/>
        </p:scale>
        <p:origin x="1096" y="168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24" d="100"/>
        <a:sy n="124" d="100"/>
      </p:scale>
      <p:origin x="0" y="-10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2023&#45380;%208&#50900;%20&#51656;&#48337;&#44288;&#47532;&#52397;.%20&#51648;&#50669;&#49324;&#54924;%20&#44592;&#48152;%20&#45824;&#54364;&#54364;&#48376;%20&#53076;&#47196;&#45208;19%20&#54637;&#52404;&#50577;&#49457;&#47456;%20&#51312;&#49324;\&#48156;&#54364;&#51088;&#47308;\&#53076;&#47196;&#45208;&#48148;&#51060;&#47084;&#49828;&#44048;&#50684;&#51613;-19_&#54869;&#51652;&#54872;&#51088;_&#48156;&#49373;&#54788;&#54889;_20230831_0&#49884;&#44592;&#51456;_240103_&#52572;&#51333;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swl\Downloads\&#53076;&#47196;&#45208;&#48148;&#51060;&#47084;&#49828;&#44048;&#50684;&#51613;-19_&#54869;&#51652;&#54872;&#51088;_&#48156;&#49373;&#54788;&#54889;_23022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&#45572;&#51201;%20&#52292;&#54792;&#50756;&#47308;&#51088;_24022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5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5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'발생별(국내발생+해외유입), 사망'!$A$355:$A$1326</c:f>
              <c:numCache>
                <c:formatCode>m/d/yyyy</c:formatCode>
                <c:ptCount val="972"/>
                <c:pt idx="0">
                  <c:v>44198</c:v>
                </c:pt>
                <c:pt idx="1">
                  <c:v>44199</c:v>
                </c:pt>
                <c:pt idx="2">
                  <c:v>44200</c:v>
                </c:pt>
                <c:pt idx="3">
                  <c:v>44201</c:v>
                </c:pt>
                <c:pt idx="4">
                  <c:v>44202</c:v>
                </c:pt>
                <c:pt idx="5">
                  <c:v>44203</c:v>
                </c:pt>
                <c:pt idx="6">
                  <c:v>44204</c:v>
                </c:pt>
                <c:pt idx="7">
                  <c:v>44205</c:v>
                </c:pt>
                <c:pt idx="8">
                  <c:v>44206</c:v>
                </c:pt>
                <c:pt idx="9">
                  <c:v>44207</c:v>
                </c:pt>
                <c:pt idx="10">
                  <c:v>44208</c:v>
                </c:pt>
                <c:pt idx="11">
                  <c:v>44209</c:v>
                </c:pt>
                <c:pt idx="12">
                  <c:v>44210</c:v>
                </c:pt>
                <c:pt idx="13">
                  <c:v>44211</c:v>
                </c:pt>
                <c:pt idx="14">
                  <c:v>44212</c:v>
                </c:pt>
                <c:pt idx="15">
                  <c:v>44213</c:v>
                </c:pt>
                <c:pt idx="16">
                  <c:v>44214</c:v>
                </c:pt>
                <c:pt idx="17">
                  <c:v>44215</c:v>
                </c:pt>
                <c:pt idx="18">
                  <c:v>44216</c:v>
                </c:pt>
                <c:pt idx="19">
                  <c:v>44217</c:v>
                </c:pt>
                <c:pt idx="20">
                  <c:v>44218</c:v>
                </c:pt>
                <c:pt idx="21">
                  <c:v>44219</c:v>
                </c:pt>
                <c:pt idx="22">
                  <c:v>44220</c:v>
                </c:pt>
                <c:pt idx="23">
                  <c:v>44221</c:v>
                </c:pt>
                <c:pt idx="24">
                  <c:v>44222</c:v>
                </c:pt>
                <c:pt idx="25">
                  <c:v>44223</c:v>
                </c:pt>
                <c:pt idx="26">
                  <c:v>44224</c:v>
                </c:pt>
                <c:pt idx="27">
                  <c:v>44225</c:v>
                </c:pt>
                <c:pt idx="28">
                  <c:v>44226</c:v>
                </c:pt>
                <c:pt idx="29">
                  <c:v>44227</c:v>
                </c:pt>
                <c:pt idx="30">
                  <c:v>44228</c:v>
                </c:pt>
                <c:pt idx="31">
                  <c:v>44229</c:v>
                </c:pt>
                <c:pt idx="32">
                  <c:v>44230</c:v>
                </c:pt>
                <c:pt idx="33">
                  <c:v>44231</c:v>
                </c:pt>
                <c:pt idx="34">
                  <c:v>44232</c:v>
                </c:pt>
                <c:pt idx="35">
                  <c:v>44233</c:v>
                </c:pt>
                <c:pt idx="36">
                  <c:v>44234</c:v>
                </c:pt>
                <c:pt idx="37">
                  <c:v>44235</c:v>
                </c:pt>
                <c:pt idx="38">
                  <c:v>44236</c:v>
                </c:pt>
                <c:pt idx="39">
                  <c:v>44237</c:v>
                </c:pt>
                <c:pt idx="40">
                  <c:v>44238</c:v>
                </c:pt>
                <c:pt idx="41">
                  <c:v>44239</c:v>
                </c:pt>
                <c:pt idx="42">
                  <c:v>44240</c:v>
                </c:pt>
                <c:pt idx="43">
                  <c:v>44241</c:v>
                </c:pt>
                <c:pt idx="44">
                  <c:v>44242</c:v>
                </c:pt>
                <c:pt idx="45">
                  <c:v>44243</c:v>
                </c:pt>
                <c:pt idx="46">
                  <c:v>44244</c:v>
                </c:pt>
                <c:pt idx="47">
                  <c:v>44245</c:v>
                </c:pt>
                <c:pt idx="48">
                  <c:v>44246</c:v>
                </c:pt>
                <c:pt idx="49">
                  <c:v>44247</c:v>
                </c:pt>
                <c:pt idx="50">
                  <c:v>44248</c:v>
                </c:pt>
                <c:pt idx="51">
                  <c:v>44249</c:v>
                </c:pt>
                <c:pt idx="52">
                  <c:v>44250</c:v>
                </c:pt>
                <c:pt idx="53">
                  <c:v>44251</c:v>
                </c:pt>
                <c:pt idx="54">
                  <c:v>44252</c:v>
                </c:pt>
                <c:pt idx="55">
                  <c:v>44253</c:v>
                </c:pt>
                <c:pt idx="56">
                  <c:v>44254</c:v>
                </c:pt>
                <c:pt idx="57">
                  <c:v>44255</c:v>
                </c:pt>
                <c:pt idx="58">
                  <c:v>44256</c:v>
                </c:pt>
                <c:pt idx="59">
                  <c:v>44257</c:v>
                </c:pt>
                <c:pt idx="60">
                  <c:v>44258</c:v>
                </c:pt>
                <c:pt idx="61">
                  <c:v>44259</c:v>
                </c:pt>
                <c:pt idx="62">
                  <c:v>44260</c:v>
                </c:pt>
                <c:pt idx="63">
                  <c:v>44261</c:v>
                </c:pt>
                <c:pt idx="64">
                  <c:v>44262</c:v>
                </c:pt>
                <c:pt idx="65">
                  <c:v>44263</c:v>
                </c:pt>
                <c:pt idx="66">
                  <c:v>44264</c:v>
                </c:pt>
                <c:pt idx="67">
                  <c:v>44265</c:v>
                </c:pt>
                <c:pt idx="68">
                  <c:v>44266</c:v>
                </c:pt>
                <c:pt idx="69">
                  <c:v>44267</c:v>
                </c:pt>
                <c:pt idx="70">
                  <c:v>44268</c:v>
                </c:pt>
                <c:pt idx="71">
                  <c:v>44269</c:v>
                </c:pt>
                <c:pt idx="72">
                  <c:v>44270</c:v>
                </c:pt>
                <c:pt idx="73">
                  <c:v>44271</c:v>
                </c:pt>
                <c:pt idx="74">
                  <c:v>44272</c:v>
                </c:pt>
                <c:pt idx="75">
                  <c:v>44273</c:v>
                </c:pt>
                <c:pt idx="76">
                  <c:v>44274</c:v>
                </c:pt>
                <c:pt idx="77">
                  <c:v>44275</c:v>
                </c:pt>
                <c:pt idx="78">
                  <c:v>44276</c:v>
                </c:pt>
                <c:pt idx="79">
                  <c:v>44277</c:v>
                </c:pt>
                <c:pt idx="80">
                  <c:v>44278</c:v>
                </c:pt>
                <c:pt idx="81">
                  <c:v>44279</c:v>
                </c:pt>
                <c:pt idx="82">
                  <c:v>44280</c:v>
                </c:pt>
                <c:pt idx="83">
                  <c:v>44281</c:v>
                </c:pt>
                <c:pt idx="84">
                  <c:v>44282</c:v>
                </c:pt>
                <c:pt idx="85">
                  <c:v>44283</c:v>
                </c:pt>
                <c:pt idx="86">
                  <c:v>44284</c:v>
                </c:pt>
                <c:pt idx="87">
                  <c:v>44285</c:v>
                </c:pt>
                <c:pt idx="88">
                  <c:v>44286</c:v>
                </c:pt>
                <c:pt idx="89">
                  <c:v>44287</c:v>
                </c:pt>
                <c:pt idx="90">
                  <c:v>44288</c:v>
                </c:pt>
                <c:pt idx="91">
                  <c:v>44289</c:v>
                </c:pt>
                <c:pt idx="92">
                  <c:v>44290</c:v>
                </c:pt>
                <c:pt idx="93">
                  <c:v>44291</c:v>
                </c:pt>
                <c:pt idx="94">
                  <c:v>44292</c:v>
                </c:pt>
                <c:pt idx="95">
                  <c:v>44293</c:v>
                </c:pt>
                <c:pt idx="96">
                  <c:v>44294</c:v>
                </c:pt>
                <c:pt idx="97">
                  <c:v>44295</c:v>
                </c:pt>
                <c:pt idx="98">
                  <c:v>44296</c:v>
                </c:pt>
                <c:pt idx="99">
                  <c:v>44297</c:v>
                </c:pt>
                <c:pt idx="100">
                  <c:v>44298</c:v>
                </c:pt>
                <c:pt idx="101">
                  <c:v>44299</c:v>
                </c:pt>
                <c:pt idx="102">
                  <c:v>44300</c:v>
                </c:pt>
                <c:pt idx="103">
                  <c:v>44301</c:v>
                </c:pt>
                <c:pt idx="104">
                  <c:v>44302</c:v>
                </c:pt>
                <c:pt idx="105">
                  <c:v>44303</c:v>
                </c:pt>
                <c:pt idx="106">
                  <c:v>44304</c:v>
                </c:pt>
                <c:pt idx="107">
                  <c:v>44305</c:v>
                </c:pt>
                <c:pt idx="108">
                  <c:v>44306</c:v>
                </c:pt>
                <c:pt idx="109">
                  <c:v>44307</c:v>
                </c:pt>
                <c:pt idx="110">
                  <c:v>44308</c:v>
                </c:pt>
                <c:pt idx="111">
                  <c:v>44309</c:v>
                </c:pt>
                <c:pt idx="112">
                  <c:v>44310</c:v>
                </c:pt>
                <c:pt idx="113">
                  <c:v>44311</c:v>
                </c:pt>
                <c:pt idx="114">
                  <c:v>44312</c:v>
                </c:pt>
                <c:pt idx="115">
                  <c:v>44313</c:v>
                </c:pt>
                <c:pt idx="116">
                  <c:v>44314</c:v>
                </c:pt>
                <c:pt idx="117">
                  <c:v>44315</c:v>
                </c:pt>
                <c:pt idx="118">
                  <c:v>44316</c:v>
                </c:pt>
                <c:pt idx="119">
                  <c:v>44317</c:v>
                </c:pt>
                <c:pt idx="120">
                  <c:v>44318</c:v>
                </c:pt>
                <c:pt idx="121">
                  <c:v>44319</c:v>
                </c:pt>
                <c:pt idx="122">
                  <c:v>44320</c:v>
                </c:pt>
                <c:pt idx="123">
                  <c:v>44321</c:v>
                </c:pt>
                <c:pt idx="124">
                  <c:v>44322</c:v>
                </c:pt>
                <c:pt idx="125">
                  <c:v>44323</c:v>
                </c:pt>
                <c:pt idx="126">
                  <c:v>44324</c:v>
                </c:pt>
                <c:pt idx="127">
                  <c:v>44325</c:v>
                </c:pt>
                <c:pt idx="128">
                  <c:v>44326</c:v>
                </c:pt>
                <c:pt idx="129">
                  <c:v>44327</c:v>
                </c:pt>
                <c:pt idx="130">
                  <c:v>44328</c:v>
                </c:pt>
                <c:pt idx="131">
                  <c:v>44329</c:v>
                </c:pt>
                <c:pt idx="132">
                  <c:v>44330</c:v>
                </c:pt>
                <c:pt idx="133">
                  <c:v>44331</c:v>
                </c:pt>
                <c:pt idx="134">
                  <c:v>44332</c:v>
                </c:pt>
                <c:pt idx="135">
                  <c:v>44333</c:v>
                </c:pt>
                <c:pt idx="136">
                  <c:v>44334</c:v>
                </c:pt>
                <c:pt idx="137">
                  <c:v>44335</c:v>
                </c:pt>
                <c:pt idx="138">
                  <c:v>44336</c:v>
                </c:pt>
                <c:pt idx="139">
                  <c:v>44337</c:v>
                </c:pt>
                <c:pt idx="140">
                  <c:v>44338</c:v>
                </c:pt>
                <c:pt idx="141">
                  <c:v>44339</c:v>
                </c:pt>
                <c:pt idx="142">
                  <c:v>44340</c:v>
                </c:pt>
                <c:pt idx="143">
                  <c:v>44341</c:v>
                </c:pt>
                <c:pt idx="144">
                  <c:v>44342</c:v>
                </c:pt>
                <c:pt idx="145">
                  <c:v>44343</c:v>
                </c:pt>
                <c:pt idx="146">
                  <c:v>44344</c:v>
                </c:pt>
                <c:pt idx="147">
                  <c:v>44345</c:v>
                </c:pt>
                <c:pt idx="148">
                  <c:v>44346</c:v>
                </c:pt>
                <c:pt idx="149">
                  <c:v>44347</c:v>
                </c:pt>
                <c:pt idx="150">
                  <c:v>44348</c:v>
                </c:pt>
                <c:pt idx="151">
                  <c:v>44349</c:v>
                </c:pt>
                <c:pt idx="152">
                  <c:v>44350</c:v>
                </c:pt>
                <c:pt idx="153">
                  <c:v>44351</c:v>
                </c:pt>
                <c:pt idx="154">
                  <c:v>44352</c:v>
                </c:pt>
                <c:pt idx="155">
                  <c:v>44353</c:v>
                </c:pt>
                <c:pt idx="156">
                  <c:v>44354</c:v>
                </c:pt>
                <c:pt idx="157">
                  <c:v>44355</c:v>
                </c:pt>
                <c:pt idx="158">
                  <c:v>44356</c:v>
                </c:pt>
                <c:pt idx="159">
                  <c:v>44357</c:v>
                </c:pt>
                <c:pt idx="160">
                  <c:v>44358</c:v>
                </c:pt>
                <c:pt idx="161">
                  <c:v>44359</c:v>
                </c:pt>
                <c:pt idx="162">
                  <c:v>44360</c:v>
                </c:pt>
                <c:pt idx="163">
                  <c:v>44361</c:v>
                </c:pt>
                <c:pt idx="164">
                  <c:v>44362</c:v>
                </c:pt>
                <c:pt idx="165">
                  <c:v>44363</c:v>
                </c:pt>
                <c:pt idx="166">
                  <c:v>44364</c:v>
                </c:pt>
                <c:pt idx="167">
                  <c:v>44365</c:v>
                </c:pt>
                <c:pt idx="168">
                  <c:v>44366</c:v>
                </c:pt>
                <c:pt idx="169">
                  <c:v>44367</c:v>
                </c:pt>
                <c:pt idx="170">
                  <c:v>44368</c:v>
                </c:pt>
                <c:pt idx="171">
                  <c:v>44369</c:v>
                </c:pt>
                <c:pt idx="172">
                  <c:v>44370</c:v>
                </c:pt>
                <c:pt idx="173">
                  <c:v>44371</c:v>
                </c:pt>
                <c:pt idx="174">
                  <c:v>44372</c:v>
                </c:pt>
                <c:pt idx="175">
                  <c:v>44373</c:v>
                </c:pt>
                <c:pt idx="176">
                  <c:v>44374</c:v>
                </c:pt>
                <c:pt idx="177">
                  <c:v>44375</c:v>
                </c:pt>
                <c:pt idx="178">
                  <c:v>44376</c:v>
                </c:pt>
                <c:pt idx="179">
                  <c:v>44377</c:v>
                </c:pt>
                <c:pt idx="180">
                  <c:v>44378</c:v>
                </c:pt>
                <c:pt idx="181">
                  <c:v>44379</c:v>
                </c:pt>
                <c:pt idx="182">
                  <c:v>44380</c:v>
                </c:pt>
                <c:pt idx="183">
                  <c:v>44381</c:v>
                </c:pt>
                <c:pt idx="184">
                  <c:v>44382</c:v>
                </c:pt>
                <c:pt idx="185">
                  <c:v>44383</c:v>
                </c:pt>
                <c:pt idx="186">
                  <c:v>44384</c:v>
                </c:pt>
                <c:pt idx="187">
                  <c:v>44385</c:v>
                </c:pt>
                <c:pt idx="188">
                  <c:v>44386</c:v>
                </c:pt>
                <c:pt idx="189">
                  <c:v>44387</c:v>
                </c:pt>
                <c:pt idx="190">
                  <c:v>44388</c:v>
                </c:pt>
                <c:pt idx="191">
                  <c:v>44389</c:v>
                </c:pt>
                <c:pt idx="192">
                  <c:v>44390</c:v>
                </c:pt>
                <c:pt idx="193">
                  <c:v>44391</c:v>
                </c:pt>
                <c:pt idx="194">
                  <c:v>44392</c:v>
                </c:pt>
                <c:pt idx="195">
                  <c:v>44393</c:v>
                </c:pt>
                <c:pt idx="196">
                  <c:v>44394</c:v>
                </c:pt>
                <c:pt idx="197">
                  <c:v>44395</c:v>
                </c:pt>
                <c:pt idx="198">
                  <c:v>44396</c:v>
                </c:pt>
                <c:pt idx="199">
                  <c:v>44397</c:v>
                </c:pt>
                <c:pt idx="200">
                  <c:v>44398</c:v>
                </c:pt>
                <c:pt idx="201">
                  <c:v>44399</c:v>
                </c:pt>
                <c:pt idx="202">
                  <c:v>44400</c:v>
                </c:pt>
                <c:pt idx="203">
                  <c:v>44401</c:v>
                </c:pt>
                <c:pt idx="204">
                  <c:v>44402</c:v>
                </c:pt>
                <c:pt idx="205">
                  <c:v>44403</c:v>
                </c:pt>
                <c:pt idx="206">
                  <c:v>44404</c:v>
                </c:pt>
                <c:pt idx="207">
                  <c:v>44405</c:v>
                </c:pt>
                <c:pt idx="208">
                  <c:v>44406</c:v>
                </c:pt>
                <c:pt idx="209">
                  <c:v>44407</c:v>
                </c:pt>
                <c:pt idx="210">
                  <c:v>44408</c:v>
                </c:pt>
                <c:pt idx="211">
                  <c:v>44409</c:v>
                </c:pt>
                <c:pt idx="212">
                  <c:v>44410</c:v>
                </c:pt>
                <c:pt idx="213">
                  <c:v>44411</c:v>
                </c:pt>
                <c:pt idx="214">
                  <c:v>44412</c:v>
                </c:pt>
                <c:pt idx="215">
                  <c:v>44413</c:v>
                </c:pt>
                <c:pt idx="216">
                  <c:v>44414</c:v>
                </c:pt>
                <c:pt idx="217">
                  <c:v>44415</c:v>
                </c:pt>
                <c:pt idx="218">
                  <c:v>44416</c:v>
                </c:pt>
                <c:pt idx="219">
                  <c:v>44417</c:v>
                </c:pt>
                <c:pt idx="220">
                  <c:v>44418</c:v>
                </c:pt>
                <c:pt idx="221">
                  <c:v>44419</c:v>
                </c:pt>
                <c:pt idx="222">
                  <c:v>44420</c:v>
                </c:pt>
                <c:pt idx="223">
                  <c:v>44421</c:v>
                </c:pt>
                <c:pt idx="224">
                  <c:v>44422</c:v>
                </c:pt>
                <c:pt idx="225">
                  <c:v>44423</c:v>
                </c:pt>
                <c:pt idx="226">
                  <c:v>44424</c:v>
                </c:pt>
                <c:pt idx="227">
                  <c:v>44425</c:v>
                </c:pt>
                <c:pt idx="228">
                  <c:v>44426</c:v>
                </c:pt>
                <c:pt idx="229">
                  <c:v>44427</c:v>
                </c:pt>
                <c:pt idx="230">
                  <c:v>44428</c:v>
                </c:pt>
                <c:pt idx="231">
                  <c:v>44429</c:v>
                </c:pt>
                <c:pt idx="232">
                  <c:v>44430</c:v>
                </c:pt>
                <c:pt idx="233">
                  <c:v>44431</c:v>
                </c:pt>
                <c:pt idx="234">
                  <c:v>44432</c:v>
                </c:pt>
                <c:pt idx="235">
                  <c:v>44433</c:v>
                </c:pt>
                <c:pt idx="236">
                  <c:v>44434</c:v>
                </c:pt>
                <c:pt idx="237">
                  <c:v>44435</c:v>
                </c:pt>
                <c:pt idx="238">
                  <c:v>44436</c:v>
                </c:pt>
                <c:pt idx="239">
                  <c:v>44437</c:v>
                </c:pt>
                <c:pt idx="240">
                  <c:v>44438</c:v>
                </c:pt>
                <c:pt idx="241">
                  <c:v>44439</c:v>
                </c:pt>
                <c:pt idx="242">
                  <c:v>44440</c:v>
                </c:pt>
                <c:pt idx="243">
                  <c:v>44441</c:v>
                </c:pt>
                <c:pt idx="244">
                  <c:v>44442</c:v>
                </c:pt>
                <c:pt idx="245">
                  <c:v>44443</c:v>
                </c:pt>
                <c:pt idx="246">
                  <c:v>44444</c:v>
                </c:pt>
                <c:pt idx="247">
                  <c:v>44445</c:v>
                </c:pt>
                <c:pt idx="248">
                  <c:v>44446</c:v>
                </c:pt>
                <c:pt idx="249">
                  <c:v>44447</c:v>
                </c:pt>
                <c:pt idx="250">
                  <c:v>44448</c:v>
                </c:pt>
                <c:pt idx="251">
                  <c:v>44449</c:v>
                </c:pt>
                <c:pt idx="252">
                  <c:v>44450</c:v>
                </c:pt>
                <c:pt idx="253">
                  <c:v>44451</c:v>
                </c:pt>
                <c:pt idx="254">
                  <c:v>44452</c:v>
                </c:pt>
                <c:pt idx="255">
                  <c:v>44453</c:v>
                </c:pt>
                <c:pt idx="256">
                  <c:v>44454</c:v>
                </c:pt>
                <c:pt idx="257">
                  <c:v>44455</c:v>
                </c:pt>
                <c:pt idx="258">
                  <c:v>44456</c:v>
                </c:pt>
                <c:pt idx="259">
                  <c:v>44457</c:v>
                </c:pt>
                <c:pt idx="260">
                  <c:v>44458</c:v>
                </c:pt>
                <c:pt idx="261">
                  <c:v>44459</c:v>
                </c:pt>
                <c:pt idx="262">
                  <c:v>44460</c:v>
                </c:pt>
                <c:pt idx="263">
                  <c:v>44461</c:v>
                </c:pt>
                <c:pt idx="264">
                  <c:v>44462</c:v>
                </c:pt>
                <c:pt idx="265">
                  <c:v>44463</c:v>
                </c:pt>
                <c:pt idx="266">
                  <c:v>44464</c:v>
                </c:pt>
                <c:pt idx="267">
                  <c:v>44465</c:v>
                </c:pt>
                <c:pt idx="268">
                  <c:v>44466</c:v>
                </c:pt>
                <c:pt idx="269">
                  <c:v>44467</c:v>
                </c:pt>
                <c:pt idx="270">
                  <c:v>44468</c:v>
                </c:pt>
                <c:pt idx="271">
                  <c:v>44469</c:v>
                </c:pt>
                <c:pt idx="272">
                  <c:v>44470</c:v>
                </c:pt>
                <c:pt idx="273">
                  <c:v>44471</c:v>
                </c:pt>
                <c:pt idx="274">
                  <c:v>44472</c:v>
                </c:pt>
                <c:pt idx="275">
                  <c:v>44473</c:v>
                </c:pt>
                <c:pt idx="276">
                  <c:v>44474</c:v>
                </c:pt>
                <c:pt idx="277">
                  <c:v>44475</c:v>
                </c:pt>
                <c:pt idx="278">
                  <c:v>44476</c:v>
                </c:pt>
                <c:pt idx="279">
                  <c:v>44477</c:v>
                </c:pt>
                <c:pt idx="280">
                  <c:v>44478</c:v>
                </c:pt>
                <c:pt idx="281">
                  <c:v>44479</c:v>
                </c:pt>
                <c:pt idx="282">
                  <c:v>44480</c:v>
                </c:pt>
                <c:pt idx="283">
                  <c:v>44481</c:v>
                </c:pt>
                <c:pt idx="284">
                  <c:v>44482</c:v>
                </c:pt>
                <c:pt idx="285">
                  <c:v>44483</c:v>
                </c:pt>
                <c:pt idx="286">
                  <c:v>44484</c:v>
                </c:pt>
                <c:pt idx="287">
                  <c:v>44485</c:v>
                </c:pt>
                <c:pt idx="288">
                  <c:v>44486</c:v>
                </c:pt>
                <c:pt idx="289">
                  <c:v>44487</c:v>
                </c:pt>
                <c:pt idx="290">
                  <c:v>44488</c:v>
                </c:pt>
                <c:pt idx="291">
                  <c:v>44489</c:v>
                </c:pt>
                <c:pt idx="292">
                  <c:v>44490</c:v>
                </c:pt>
                <c:pt idx="293">
                  <c:v>44491</c:v>
                </c:pt>
                <c:pt idx="294">
                  <c:v>44492</c:v>
                </c:pt>
                <c:pt idx="295">
                  <c:v>44493</c:v>
                </c:pt>
                <c:pt idx="296">
                  <c:v>44494</c:v>
                </c:pt>
                <c:pt idx="297">
                  <c:v>44495</c:v>
                </c:pt>
                <c:pt idx="298">
                  <c:v>44496</c:v>
                </c:pt>
                <c:pt idx="299">
                  <c:v>44497</c:v>
                </c:pt>
                <c:pt idx="300">
                  <c:v>44498</c:v>
                </c:pt>
                <c:pt idx="301">
                  <c:v>44499</c:v>
                </c:pt>
                <c:pt idx="302">
                  <c:v>44500</c:v>
                </c:pt>
                <c:pt idx="303">
                  <c:v>44501</c:v>
                </c:pt>
                <c:pt idx="304">
                  <c:v>44502</c:v>
                </c:pt>
                <c:pt idx="305">
                  <c:v>44503</c:v>
                </c:pt>
                <c:pt idx="306">
                  <c:v>44504</c:v>
                </c:pt>
                <c:pt idx="307">
                  <c:v>44505</c:v>
                </c:pt>
                <c:pt idx="308">
                  <c:v>44506</c:v>
                </c:pt>
                <c:pt idx="309">
                  <c:v>44507</c:v>
                </c:pt>
                <c:pt idx="310">
                  <c:v>44508</c:v>
                </c:pt>
                <c:pt idx="311">
                  <c:v>44509</c:v>
                </c:pt>
                <c:pt idx="312">
                  <c:v>44510</c:v>
                </c:pt>
                <c:pt idx="313">
                  <c:v>44511</c:v>
                </c:pt>
                <c:pt idx="314">
                  <c:v>44512</c:v>
                </c:pt>
                <c:pt idx="315">
                  <c:v>44513</c:v>
                </c:pt>
                <c:pt idx="316">
                  <c:v>44514</c:v>
                </c:pt>
                <c:pt idx="317">
                  <c:v>44515</c:v>
                </c:pt>
                <c:pt idx="318">
                  <c:v>44516</c:v>
                </c:pt>
                <c:pt idx="319">
                  <c:v>44517</c:v>
                </c:pt>
                <c:pt idx="320">
                  <c:v>44518</c:v>
                </c:pt>
                <c:pt idx="321">
                  <c:v>44519</c:v>
                </c:pt>
                <c:pt idx="322">
                  <c:v>44520</c:v>
                </c:pt>
                <c:pt idx="323">
                  <c:v>44521</c:v>
                </c:pt>
                <c:pt idx="324">
                  <c:v>44522</c:v>
                </c:pt>
                <c:pt idx="325">
                  <c:v>44523</c:v>
                </c:pt>
                <c:pt idx="326">
                  <c:v>44524</c:v>
                </c:pt>
                <c:pt idx="327">
                  <c:v>44525</c:v>
                </c:pt>
                <c:pt idx="328">
                  <c:v>44526</c:v>
                </c:pt>
                <c:pt idx="329">
                  <c:v>44527</c:v>
                </c:pt>
                <c:pt idx="330">
                  <c:v>44528</c:v>
                </c:pt>
                <c:pt idx="331">
                  <c:v>44529</c:v>
                </c:pt>
                <c:pt idx="332">
                  <c:v>44530</c:v>
                </c:pt>
                <c:pt idx="333">
                  <c:v>44531</c:v>
                </c:pt>
                <c:pt idx="334">
                  <c:v>44532</c:v>
                </c:pt>
                <c:pt idx="335">
                  <c:v>44533</c:v>
                </c:pt>
                <c:pt idx="336">
                  <c:v>44534</c:v>
                </c:pt>
                <c:pt idx="337">
                  <c:v>44535</c:v>
                </c:pt>
                <c:pt idx="338">
                  <c:v>44536</c:v>
                </c:pt>
                <c:pt idx="339">
                  <c:v>44537</c:v>
                </c:pt>
                <c:pt idx="340">
                  <c:v>44538</c:v>
                </c:pt>
                <c:pt idx="341">
                  <c:v>44539</c:v>
                </c:pt>
                <c:pt idx="342">
                  <c:v>44540</c:v>
                </c:pt>
                <c:pt idx="343">
                  <c:v>44541</c:v>
                </c:pt>
                <c:pt idx="344">
                  <c:v>44542</c:v>
                </c:pt>
                <c:pt idx="345">
                  <c:v>44543</c:v>
                </c:pt>
                <c:pt idx="346">
                  <c:v>44544</c:v>
                </c:pt>
                <c:pt idx="347">
                  <c:v>44545</c:v>
                </c:pt>
                <c:pt idx="348">
                  <c:v>44546</c:v>
                </c:pt>
                <c:pt idx="349">
                  <c:v>44547</c:v>
                </c:pt>
                <c:pt idx="350">
                  <c:v>44548</c:v>
                </c:pt>
                <c:pt idx="351">
                  <c:v>44549</c:v>
                </c:pt>
                <c:pt idx="352">
                  <c:v>44550</c:v>
                </c:pt>
                <c:pt idx="353">
                  <c:v>44551</c:v>
                </c:pt>
                <c:pt idx="354">
                  <c:v>44552</c:v>
                </c:pt>
                <c:pt idx="355">
                  <c:v>44553</c:v>
                </c:pt>
                <c:pt idx="356">
                  <c:v>44554</c:v>
                </c:pt>
                <c:pt idx="357">
                  <c:v>44555</c:v>
                </c:pt>
                <c:pt idx="358">
                  <c:v>44556</c:v>
                </c:pt>
                <c:pt idx="359">
                  <c:v>44557</c:v>
                </c:pt>
                <c:pt idx="360">
                  <c:v>44558</c:v>
                </c:pt>
                <c:pt idx="361">
                  <c:v>44559</c:v>
                </c:pt>
                <c:pt idx="362">
                  <c:v>44560</c:v>
                </c:pt>
                <c:pt idx="363">
                  <c:v>44561</c:v>
                </c:pt>
                <c:pt idx="364">
                  <c:v>44562</c:v>
                </c:pt>
                <c:pt idx="365">
                  <c:v>44563</c:v>
                </c:pt>
                <c:pt idx="366">
                  <c:v>44564</c:v>
                </c:pt>
                <c:pt idx="367">
                  <c:v>44565</c:v>
                </c:pt>
                <c:pt idx="368">
                  <c:v>44566</c:v>
                </c:pt>
                <c:pt idx="369">
                  <c:v>44567</c:v>
                </c:pt>
                <c:pt idx="370">
                  <c:v>44568</c:v>
                </c:pt>
                <c:pt idx="371">
                  <c:v>44569</c:v>
                </c:pt>
                <c:pt idx="372">
                  <c:v>44570</c:v>
                </c:pt>
                <c:pt idx="373">
                  <c:v>44571</c:v>
                </c:pt>
                <c:pt idx="374">
                  <c:v>44572</c:v>
                </c:pt>
                <c:pt idx="375">
                  <c:v>44573</c:v>
                </c:pt>
                <c:pt idx="376">
                  <c:v>44574</c:v>
                </c:pt>
                <c:pt idx="377">
                  <c:v>44575</c:v>
                </c:pt>
                <c:pt idx="378">
                  <c:v>44576</c:v>
                </c:pt>
                <c:pt idx="379">
                  <c:v>44577</c:v>
                </c:pt>
                <c:pt idx="380">
                  <c:v>44578</c:v>
                </c:pt>
                <c:pt idx="381">
                  <c:v>44579</c:v>
                </c:pt>
                <c:pt idx="382">
                  <c:v>44580</c:v>
                </c:pt>
                <c:pt idx="383">
                  <c:v>44581</c:v>
                </c:pt>
                <c:pt idx="384">
                  <c:v>44582</c:v>
                </c:pt>
                <c:pt idx="385">
                  <c:v>44583</c:v>
                </c:pt>
                <c:pt idx="386">
                  <c:v>44584</c:v>
                </c:pt>
                <c:pt idx="387">
                  <c:v>44585</c:v>
                </c:pt>
                <c:pt idx="388">
                  <c:v>44586</c:v>
                </c:pt>
                <c:pt idx="389">
                  <c:v>44587</c:v>
                </c:pt>
                <c:pt idx="390">
                  <c:v>44588</c:v>
                </c:pt>
                <c:pt idx="391">
                  <c:v>44589</c:v>
                </c:pt>
                <c:pt idx="392">
                  <c:v>44590</c:v>
                </c:pt>
                <c:pt idx="393">
                  <c:v>44591</c:v>
                </c:pt>
                <c:pt idx="394">
                  <c:v>44592</c:v>
                </c:pt>
                <c:pt idx="395">
                  <c:v>44593</c:v>
                </c:pt>
                <c:pt idx="396">
                  <c:v>44594</c:v>
                </c:pt>
                <c:pt idx="397">
                  <c:v>44595</c:v>
                </c:pt>
                <c:pt idx="398">
                  <c:v>44596</c:v>
                </c:pt>
                <c:pt idx="399">
                  <c:v>44597</c:v>
                </c:pt>
                <c:pt idx="400">
                  <c:v>44598</c:v>
                </c:pt>
                <c:pt idx="401">
                  <c:v>44599</c:v>
                </c:pt>
                <c:pt idx="402">
                  <c:v>44600</c:v>
                </c:pt>
                <c:pt idx="403">
                  <c:v>44601</c:v>
                </c:pt>
                <c:pt idx="404">
                  <c:v>44602</c:v>
                </c:pt>
                <c:pt idx="405">
                  <c:v>44603</c:v>
                </c:pt>
                <c:pt idx="406">
                  <c:v>44604</c:v>
                </c:pt>
                <c:pt idx="407">
                  <c:v>44605</c:v>
                </c:pt>
                <c:pt idx="408">
                  <c:v>44606</c:v>
                </c:pt>
                <c:pt idx="409">
                  <c:v>44607</c:v>
                </c:pt>
                <c:pt idx="410">
                  <c:v>44608</c:v>
                </c:pt>
                <c:pt idx="411">
                  <c:v>44609</c:v>
                </c:pt>
                <c:pt idx="412">
                  <c:v>44610</c:v>
                </c:pt>
                <c:pt idx="413">
                  <c:v>44611</c:v>
                </c:pt>
                <c:pt idx="414">
                  <c:v>44612</c:v>
                </c:pt>
                <c:pt idx="415">
                  <c:v>44613</c:v>
                </c:pt>
                <c:pt idx="416">
                  <c:v>44614</c:v>
                </c:pt>
                <c:pt idx="417">
                  <c:v>44615</c:v>
                </c:pt>
                <c:pt idx="418">
                  <c:v>44616</c:v>
                </c:pt>
                <c:pt idx="419">
                  <c:v>44617</c:v>
                </c:pt>
                <c:pt idx="420">
                  <c:v>44618</c:v>
                </c:pt>
                <c:pt idx="421">
                  <c:v>44619</c:v>
                </c:pt>
                <c:pt idx="422">
                  <c:v>44620</c:v>
                </c:pt>
                <c:pt idx="423">
                  <c:v>44621</c:v>
                </c:pt>
                <c:pt idx="424">
                  <c:v>44622</c:v>
                </c:pt>
                <c:pt idx="425">
                  <c:v>44623</c:v>
                </c:pt>
                <c:pt idx="426">
                  <c:v>44624</c:v>
                </c:pt>
                <c:pt idx="427">
                  <c:v>44625</c:v>
                </c:pt>
                <c:pt idx="428">
                  <c:v>44626</c:v>
                </c:pt>
                <c:pt idx="429">
                  <c:v>44627</c:v>
                </c:pt>
                <c:pt idx="430">
                  <c:v>44628</c:v>
                </c:pt>
                <c:pt idx="431">
                  <c:v>44629</c:v>
                </c:pt>
                <c:pt idx="432">
                  <c:v>44630</c:v>
                </c:pt>
                <c:pt idx="433">
                  <c:v>44631</c:v>
                </c:pt>
                <c:pt idx="434">
                  <c:v>44632</c:v>
                </c:pt>
                <c:pt idx="435">
                  <c:v>44633</c:v>
                </c:pt>
                <c:pt idx="436">
                  <c:v>44634</c:v>
                </c:pt>
                <c:pt idx="437">
                  <c:v>44635</c:v>
                </c:pt>
                <c:pt idx="438">
                  <c:v>44636</c:v>
                </c:pt>
                <c:pt idx="439">
                  <c:v>44637</c:v>
                </c:pt>
                <c:pt idx="440">
                  <c:v>44638</c:v>
                </c:pt>
                <c:pt idx="441">
                  <c:v>44639</c:v>
                </c:pt>
                <c:pt idx="442">
                  <c:v>44640</c:v>
                </c:pt>
                <c:pt idx="443">
                  <c:v>44641</c:v>
                </c:pt>
                <c:pt idx="444">
                  <c:v>44642</c:v>
                </c:pt>
                <c:pt idx="445">
                  <c:v>44643</c:v>
                </c:pt>
                <c:pt idx="446">
                  <c:v>44644</c:v>
                </c:pt>
                <c:pt idx="447">
                  <c:v>44645</c:v>
                </c:pt>
                <c:pt idx="448">
                  <c:v>44646</c:v>
                </c:pt>
                <c:pt idx="449">
                  <c:v>44647</c:v>
                </c:pt>
                <c:pt idx="450">
                  <c:v>44648</c:v>
                </c:pt>
                <c:pt idx="451">
                  <c:v>44649</c:v>
                </c:pt>
                <c:pt idx="452">
                  <c:v>44650</c:v>
                </c:pt>
                <c:pt idx="453">
                  <c:v>44651</c:v>
                </c:pt>
                <c:pt idx="454">
                  <c:v>44652</c:v>
                </c:pt>
                <c:pt idx="455">
                  <c:v>44653</c:v>
                </c:pt>
                <c:pt idx="456">
                  <c:v>44654</c:v>
                </c:pt>
                <c:pt idx="457">
                  <c:v>44655</c:v>
                </c:pt>
                <c:pt idx="458">
                  <c:v>44656</c:v>
                </c:pt>
                <c:pt idx="459">
                  <c:v>44657</c:v>
                </c:pt>
                <c:pt idx="460">
                  <c:v>44658</c:v>
                </c:pt>
                <c:pt idx="461">
                  <c:v>44659</c:v>
                </c:pt>
                <c:pt idx="462">
                  <c:v>44660</c:v>
                </c:pt>
                <c:pt idx="463">
                  <c:v>44661</c:v>
                </c:pt>
                <c:pt idx="464">
                  <c:v>44662</c:v>
                </c:pt>
                <c:pt idx="465">
                  <c:v>44663</c:v>
                </c:pt>
                <c:pt idx="466">
                  <c:v>44664</c:v>
                </c:pt>
                <c:pt idx="467">
                  <c:v>44665</c:v>
                </c:pt>
                <c:pt idx="468">
                  <c:v>44666</c:v>
                </c:pt>
                <c:pt idx="469">
                  <c:v>44667</c:v>
                </c:pt>
                <c:pt idx="470">
                  <c:v>44668</c:v>
                </c:pt>
                <c:pt idx="471">
                  <c:v>44669</c:v>
                </c:pt>
                <c:pt idx="472">
                  <c:v>44670</c:v>
                </c:pt>
                <c:pt idx="473">
                  <c:v>44671</c:v>
                </c:pt>
                <c:pt idx="474">
                  <c:v>44672</c:v>
                </c:pt>
                <c:pt idx="475">
                  <c:v>44673</c:v>
                </c:pt>
                <c:pt idx="476">
                  <c:v>44674</c:v>
                </c:pt>
                <c:pt idx="477">
                  <c:v>44675</c:v>
                </c:pt>
                <c:pt idx="478">
                  <c:v>44676</c:v>
                </c:pt>
                <c:pt idx="479">
                  <c:v>44677</c:v>
                </c:pt>
                <c:pt idx="480">
                  <c:v>44678</c:v>
                </c:pt>
                <c:pt idx="481">
                  <c:v>44679</c:v>
                </c:pt>
                <c:pt idx="482">
                  <c:v>44680</c:v>
                </c:pt>
                <c:pt idx="483">
                  <c:v>44681</c:v>
                </c:pt>
                <c:pt idx="484">
                  <c:v>44682</c:v>
                </c:pt>
                <c:pt idx="485">
                  <c:v>44683</c:v>
                </c:pt>
                <c:pt idx="486">
                  <c:v>44684</c:v>
                </c:pt>
                <c:pt idx="487">
                  <c:v>44685</c:v>
                </c:pt>
                <c:pt idx="488">
                  <c:v>44686</c:v>
                </c:pt>
                <c:pt idx="489">
                  <c:v>44687</c:v>
                </c:pt>
                <c:pt idx="490">
                  <c:v>44688</c:v>
                </c:pt>
                <c:pt idx="491">
                  <c:v>44689</c:v>
                </c:pt>
                <c:pt idx="492">
                  <c:v>44690</c:v>
                </c:pt>
                <c:pt idx="493">
                  <c:v>44691</c:v>
                </c:pt>
                <c:pt idx="494">
                  <c:v>44692</c:v>
                </c:pt>
                <c:pt idx="495">
                  <c:v>44693</c:v>
                </c:pt>
                <c:pt idx="496">
                  <c:v>44694</c:v>
                </c:pt>
                <c:pt idx="497">
                  <c:v>44695</c:v>
                </c:pt>
                <c:pt idx="498">
                  <c:v>44696</c:v>
                </c:pt>
                <c:pt idx="499">
                  <c:v>44697</c:v>
                </c:pt>
                <c:pt idx="500">
                  <c:v>44698</c:v>
                </c:pt>
                <c:pt idx="501">
                  <c:v>44699</c:v>
                </c:pt>
                <c:pt idx="502">
                  <c:v>44700</c:v>
                </c:pt>
                <c:pt idx="503">
                  <c:v>44701</c:v>
                </c:pt>
                <c:pt idx="504">
                  <c:v>44702</c:v>
                </c:pt>
                <c:pt idx="505">
                  <c:v>44703</c:v>
                </c:pt>
                <c:pt idx="506">
                  <c:v>44704</c:v>
                </c:pt>
                <c:pt idx="507">
                  <c:v>44705</c:v>
                </c:pt>
                <c:pt idx="508">
                  <c:v>44706</c:v>
                </c:pt>
                <c:pt idx="509">
                  <c:v>44707</c:v>
                </c:pt>
                <c:pt idx="510">
                  <c:v>44708</c:v>
                </c:pt>
                <c:pt idx="511">
                  <c:v>44709</c:v>
                </c:pt>
                <c:pt idx="512">
                  <c:v>44710</c:v>
                </c:pt>
                <c:pt idx="513">
                  <c:v>44711</c:v>
                </c:pt>
                <c:pt idx="514">
                  <c:v>44712</c:v>
                </c:pt>
                <c:pt idx="515">
                  <c:v>44713</c:v>
                </c:pt>
                <c:pt idx="516">
                  <c:v>44714</c:v>
                </c:pt>
                <c:pt idx="517">
                  <c:v>44715</c:v>
                </c:pt>
                <c:pt idx="518">
                  <c:v>44716</c:v>
                </c:pt>
                <c:pt idx="519">
                  <c:v>44717</c:v>
                </c:pt>
                <c:pt idx="520">
                  <c:v>44718</c:v>
                </c:pt>
                <c:pt idx="521">
                  <c:v>44719</c:v>
                </c:pt>
                <c:pt idx="522">
                  <c:v>44720</c:v>
                </c:pt>
                <c:pt idx="523">
                  <c:v>44721</c:v>
                </c:pt>
                <c:pt idx="524">
                  <c:v>44722</c:v>
                </c:pt>
                <c:pt idx="525">
                  <c:v>44723</c:v>
                </c:pt>
                <c:pt idx="526">
                  <c:v>44724</c:v>
                </c:pt>
                <c:pt idx="527">
                  <c:v>44725</c:v>
                </c:pt>
                <c:pt idx="528">
                  <c:v>44726</c:v>
                </c:pt>
                <c:pt idx="529">
                  <c:v>44727</c:v>
                </c:pt>
                <c:pt idx="530">
                  <c:v>44728</c:v>
                </c:pt>
                <c:pt idx="531">
                  <c:v>44729</c:v>
                </c:pt>
                <c:pt idx="532">
                  <c:v>44730</c:v>
                </c:pt>
                <c:pt idx="533">
                  <c:v>44731</c:v>
                </c:pt>
                <c:pt idx="534">
                  <c:v>44732</c:v>
                </c:pt>
                <c:pt idx="535">
                  <c:v>44733</c:v>
                </c:pt>
                <c:pt idx="536">
                  <c:v>44734</c:v>
                </c:pt>
                <c:pt idx="537">
                  <c:v>44735</c:v>
                </c:pt>
                <c:pt idx="538">
                  <c:v>44736</c:v>
                </c:pt>
                <c:pt idx="539">
                  <c:v>44737</c:v>
                </c:pt>
                <c:pt idx="540">
                  <c:v>44738</c:v>
                </c:pt>
                <c:pt idx="541">
                  <c:v>44739</c:v>
                </c:pt>
                <c:pt idx="542">
                  <c:v>44740</c:v>
                </c:pt>
                <c:pt idx="543">
                  <c:v>44741</c:v>
                </c:pt>
                <c:pt idx="544">
                  <c:v>44742</c:v>
                </c:pt>
                <c:pt idx="545">
                  <c:v>44743</c:v>
                </c:pt>
                <c:pt idx="546">
                  <c:v>44744</c:v>
                </c:pt>
                <c:pt idx="547">
                  <c:v>44745</c:v>
                </c:pt>
                <c:pt idx="548">
                  <c:v>44746</c:v>
                </c:pt>
                <c:pt idx="549">
                  <c:v>44747</c:v>
                </c:pt>
                <c:pt idx="550">
                  <c:v>44748</c:v>
                </c:pt>
                <c:pt idx="551">
                  <c:v>44749</c:v>
                </c:pt>
                <c:pt idx="552">
                  <c:v>44750</c:v>
                </c:pt>
                <c:pt idx="553">
                  <c:v>44751</c:v>
                </c:pt>
                <c:pt idx="554">
                  <c:v>44752</c:v>
                </c:pt>
                <c:pt idx="555">
                  <c:v>44753</c:v>
                </c:pt>
                <c:pt idx="556">
                  <c:v>44754</c:v>
                </c:pt>
                <c:pt idx="557">
                  <c:v>44755</c:v>
                </c:pt>
                <c:pt idx="558">
                  <c:v>44756</c:v>
                </c:pt>
                <c:pt idx="559">
                  <c:v>44757</c:v>
                </c:pt>
                <c:pt idx="560">
                  <c:v>44758</c:v>
                </c:pt>
                <c:pt idx="561">
                  <c:v>44759</c:v>
                </c:pt>
                <c:pt idx="562">
                  <c:v>44760</c:v>
                </c:pt>
                <c:pt idx="563">
                  <c:v>44761</c:v>
                </c:pt>
                <c:pt idx="564">
                  <c:v>44762</c:v>
                </c:pt>
                <c:pt idx="565">
                  <c:v>44763</c:v>
                </c:pt>
                <c:pt idx="566">
                  <c:v>44764</c:v>
                </c:pt>
                <c:pt idx="567">
                  <c:v>44765</c:v>
                </c:pt>
                <c:pt idx="568">
                  <c:v>44766</c:v>
                </c:pt>
                <c:pt idx="569">
                  <c:v>44767</c:v>
                </c:pt>
                <c:pt idx="570">
                  <c:v>44768</c:v>
                </c:pt>
                <c:pt idx="571">
                  <c:v>44769</c:v>
                </c:pt>
                <c:pt idx="572">
                  <c:v>44770</c:v>
                </c:pt>
                <c:pt idx="573">
                  <c:v>44771</c:v>
                </c:pt>
                <c:pt idx="574">
                  <c:v>44772</c:v>
                </c:pt>
                <c:pt idx="575">
                  <c:v>44773</c:v>
                </c:pt>
                <c:pt idx="576">
                  <c:v>44774</c:v>
                </c:pt>
                <c:pt idx="577">
                  <c:v>44775</c:v>
                </c:pt>
                <c:pt idx="578">
                  <c:v>44776</c:v>
                </c:pt>
                <c:pt idx="579">
                  <c:v>44777</c:v>
                </c:pt>
                <c:pt idx="580">
                  <c:v>44778</c:v>
                </c:pt>
                <c:pt idx="581">
                  <c:v>44779</c:v>
                </c:pt>
                <c:pt idx="582">
                  <c:v>44780</c:v>
                </c:pt>
                <c:pt idx="583">
                  <c:v>44781</c:v>
                </c:pt>
                <c:pt idx="584">
                  <c:v>44782</c:v>
                </c:pt>
                <c:pt idx="585">
                  <c:v>44783</c:v>
                </c:pt>
                <c:pt idx="586">
                  <c:v>44784</c:v>
                </c:pt>
                <c:pt idx="587">
                  <c:v>44785</c:v>
                </c:pt>
                <c:pt idx="588">
                  <c:v>44786</c:v>
                </c:pt>
                <c:pt idx="589">
                  <c:v>44787</c:v>
                </c:pt>
                <c:pt idx="590">
                  <c:v>44788</c:v>
                </c:pt>
                <c:pt idx="591">
                  <c:v>44789</c:v>
                </c:pt>
                <c:pt idx="592">
                  <c:v>44790</c:v>
                </c:pt>
                <c:pt idx="593">
                  <c:v>44791</c:v>
                </c:pt>
                <c:pt idx="594">
                  <c:v>44792</c:v>
                </c:pt>
                <c:pt idx="595">
                  <c:v>44793</c:v>
                </c:pt>
                <c:pt idx="596">
                  <c:v>44794</c:v>
                </c:pt>
                <c:pt idx="597">
                  <c:v>44795</c:v>
                </c:pt>
                <c:pt idx="598">
                  <c:v>44796</c:v>
                </c:pt>
                <c:pt idx="599">
                  <c:v>44797</c:v>
                </c:pt>
                <c:pt idx="600">
                  <c:v>44798</c:v>
                </c:pt>
                <c:pt idx="601">
                  <c:v>44799</c:v>
                </c:pt>
                <c:pt idx="602">
                  <c:v>44800</c:v>
                </c:pt>
                <c:pt idx="603">
                  <c:v>44801</c:v>
                </c:pt>
                <c:pt idx="604">
                  <c:v>44802</c:v>
                </c:pt>
                <c:pt idx="605">
                  <c:v>44803</c:v>
                </c:pt>
                <c:pt idx="606">
                  <c:v>44804</c:v>
                </c:pt>
                <c:pt idx="607">
                  <c:v>44805</c:v>
                </c:pt>
                <c:pt idx="608">
                  <c:v>44806</c:v>
                </c:pt>
                <c:pt idx="609">
                  <c:v>44807</c:v>
                </c:pt>
                <c:pt idx="610">
                  <c:v>44808</c:v>
                </c:pt>
                <c:pt idx="611">
                  <c:v>44809</c:v>
                </c:pt>
                <c:pt idx="612">
                  <c:v>44810</c:v>
                </c:pt>
                <c:pt idx="613">
                  <c:v>44811</c:v>
                </c:pt>
                <c:pt idx="614">
                  <c:v>44812</c:v>
                </c:pt>
                <c:pt idx="615">
                  <c:v>44813</c:v>
                </c:pt>
                <c:pt idx="616">
                  <c:v>44814</c:v>
                </c:pt>
                <c:pt idx="617">
                  <c:v>44815</c:v>
                </c:pt>
                <c:pt idx="618">
                  <c:v>44816</c:v>
                </c:pt>
                <c:pt idx="619">
                  <c:v>44817</c:v>
                </c:pt>
                <c:pt idx="620">
                  <c:v>44818</c:v>
                </c:pt>
                <c:pt idx="621">
                  <c:v>44819</c:v>
                </c:pt>
                <c:pt idx="622">
                  <c:v>44820</c:v>
                </c:pt>
                <c:pt idx="623">
                  <c:v>44821</c:v>
                </c:pt>
                <c:pt idx="624">
                  <c:v>44822</c:v>
                </c:pt>
                <c:pt idx="625">
                  <c:v>44823</c:v>
                </c:pt>
                <c:pt idx="626">
                  <c:v>44824</c:v>
                </c:pt>
                <c:pt idx="627">
                  <c:v>44825</c:v>
                </c:pt>
                <c:pt idx="628">
                  <c:v>44826</c:v>
                </c:pt>
                <c:pt idx="629">
                  <c:v>44827</c:v>
                </c:pt>
                <c:pt idx="630">
                  <c:v>44828</c:v>
                </c:pt>
                <c:pt idx="631">
                  <c:v>44829</c:v>
                </c:pt>
                <c:pt idx="632">
                  <c:v>44830</c:v>
                </c:pt>
                <c:pt idx="633">
                  <c:v>44831</c:v>
                </c:pt>
                <c:pt idx="634">
                  <c:v>44832</c:v>
                </c:pt>
                <c:pt idx="635">
                  <c:v>44833</c:v>
                </c:pt>
                <c:pt idx="636">
                  <c:v>44834</c:v>
                </c:pt>
                <c:pt idx="637">
                  <c:v>44835</c:v>
                </c:pt>
                <c:pt idx="638">
                  <c:v>44836</c:v>
                </c:pt>
                <c:pt idx="639">
                  <c:v>44837</c:v>
                </c:pt>
                <c:pt idx="640">
                  <c:v>44838</c:v>
                </c:pt>
                <c:pt idx="641">
                  <c:v>44839</c:v>
                </c:pt>
                <c:pt idx="642">
                  <c:v>44840</c:v>
                </c:pt>
                <c:pt idx="643">
                  <c:v>44841</c:v>
                </c:pt>
                <c:pt idx="644">
                  <c:v>44842</c:v>
                </c:pt>
                <c:pt idx="645">
                  <c:v>44843</c:v>
                </c:pt>
                <c:pt idx="646">
                  <c:v>44844</c:v>
                </c:pt>
                <c:pt idx="647">
                  <c:v>44845</c:v>
                </c:pt>
                <c:pt idx="648">
                  <c:v>44846</c:v>
                </c:pt>
                <c:pt idx="649">
                  <c:v>44847</c:v>
                </c:pt>
                <c:pt idx="650">
                  <c:v>44848</c:v>
                </c:pt>
                <c:pt idx="651">
                  <c:v>44849</c:v>
                </c:pt>
                <c:pt idx="652">
                  <c:v>44850</c:v>
                </c:pt>
                <c:pt idx="653">
                  <c:v>44851</c:v>
                </c:pt>
                <c:pt idx="654">
                  <c:v>44852</c:v>
                </c:pt>
                <c:pt idx="655">
                  <c:v>44853</c:v>
                </c:pt>
                <c:pt idx="656">
                  <c:v>44854</c:v>
                </c:pt>
                <c:pt idx="657">
                  <c:v>44855</c:v>
                </c:pt>
                <c:pt idx="658">
                  <c:v>44856</c:v>
                </c:pt>
                <c:pt idx="659">
                  <c:v>44857</c:v>
                </c:pt>
                <c:pt idx="660">
                  <c:v>44858</c:v>
                </c:pt>
                <c:pt idx="661">
                  <c:v>44859</c:v>
                </c:pt>
                <c:pt idx="662">
                  <c:v>44860</c:v>
                </c:pt>
                <c:pt idx="663">
                  <c:v>44861</c:v>
                </c:pt>
                <c:pt idx="664">
                  <c:v>44862</c:v>
                </c:pt>
                <c:pt idx="665">
                  <c:v>44863</c:v>
                </c:pt>
                <c:pt idx="666">
                  <c:v>44864</c:v>
                </c:pt>
                <c:pt idx="667">
                  <c:v>44865</c:v>
                </c:pt>
                <c:pt idx="668">
                  <c:v>44866</c:v>
                </c:pt>
                <c:pt idx="669">
                  <c:v>44867</c:v>
                </c:pt>
                <c:pt idx="670">
                  <c:v>44868</c:v>
                </c:pt>
                <c:pt idx="671">
                  <c:v>44869</c:v>
                </c:pt>
                <c:pt idx="672">
                  <c:v>44870</c:v>
                </c:pt>
                <c:pt idx="673">
                  <c:v>44871</c:v>
                </c:pt>
                <c:pt idx="674">
                  <c:v>44872</c:v>
                </c:pt>
                <c:pt idx="675">
                  <c:v>44873</c:v>
                </c:pt>
                <c:pt idx="676">
                  <c:v>44874</c:v>
                </c:pt>
                <c:pt idx="677">
                  <c:v>44875</c:v>
                </c:pt>
                <c:pt idx="678">
                  <c:v>44876</c:v>
                </c:pt>
                <c:pt idx="679">
                  <c:v>44877</c:v>
                </c:pt>
                <c:pt idx="680">
                  <c:v>44878</c:v>
                </c:pt>
                <c:pt idx="681">
                  <c:v>44879</c:v>
                </c:pt>
                <c:pt idx="682">
                  <c:v>44880</c:v>
                </c:pt>
                <c:pt idx="683">
                  <c:v>44881</c:v>
                </c:pt>
                <c:pt idx="684">
                  <c:v>44882</c:v>
                </c:pt>
                <c:pt idx="685">
                  <c:v>44883</c:v>
                </c:pt>
                <c:pt idx="686">
                  <c:v>44884</c:v>
                </c:pt>
                <c:pt idx="687">
                  <c:v>44885</c:v>
                </c:pt>
                <c:pt idx="688">
                  <c:v>44886</c:v>
                </c:pt>
                <c:pt idx="689">
                  <c:v>44887</c:v>
                </c:pt>
                <c:pt idx="690">
                  <c:v>44888</c:v>
                </c:pt>
                <c:pt idx="691">
                  <c:v>44889</c:v>
                </c:pt>
                <c:pt idx="692">
                  <c:v>44890</c:v>
                </c:pt>
                <c:pt idx="693">
                  <c:v>44891</c:v>
                </c:pt>
                <c:pt idx="694">
                  <c:v>44892</c:v>
                </c:pt>
                <c:pt idx="695">
                  <c:v>44893</c:v>
                </c:pt>
                <c:pt idx="696">
                  <c:v>44894</c:v>
                </c:pt>
                <c:pt idx="697">
                  <c:v>44895</c:v>
                </c:pt>
                <c:pt idx="698">
                  <c:v>44896</c:v>
                </c:pt>
                <c:pt idx="699">
                  <c:v>44897</c:v>
                </c:pt>
                <c:pt idx="700">
                  <c:v>44898</c:v>
                </c:pt>
                <c:pt idx="701">
                  <c:v>44899</c:v>
                </c:pt>
                <c:pt idx="702">
                  <c:v>44900</c:v>
                </c:pt>
                <c:pt idx="703">
                  <c:v>44901</c:v>
                </c:pt>
                <c:pt idx="704">
                  <c:v>44902</c:v>
                </c:pt>
                <c:pt idx="705">
                  <c:v>44903</c:v>
                </c:pt>
                <c:pt idx="706">
                  <c:v>44904</c:v>
                </c:pt>
                <c:pt idx="707">
                  <c:v>44905</c:v>
                </c:pt>
                <c:pt idx="708">
                  <c:v>44906</c:v>
                </c:pt>
                <c:pt idx="709">
                  <c:v>44907</c:v>
                </c:pt>
                <c:pt idx="710">
                  <c:v>44908</c:v>
                </c:pt>
                <c:pt idx="711">
                  <c:v>44909</c:v>
                </c:pt>
                <c:pt idx="712">
                  <c:v>44910</c:v>
                </c:pt>
                <c:pt idx="713">
                  <c:v>44911</c:v>
                </c:pt>
                <c:pt idx="714">
                  <c:v>44912</c:v>
                </c:pt>
                <c:pt idx="715">
                  <c:v>44913</c:v>
                </c:pt>
                <c:pt idx="716">
                  <c:v>44914</c:v>
                </c:pt>
                <c:pt idx="717">
                  <c:v>44915</c:v>
                </c:pt>
                <c:pt idx="718">
                  <c:v>44916</c:v>
                </c:pt>
                <c:pt idx="719">
                  <c:v>44917</c:v>
                </c:pt>
                <c:pt idx="720">
                  <c:v>44918</c:v>
                </c:pt>
                <c:pt idx="721">
                  <c:v>44919</c:v>
                </c:pt>
                <c:pt idx="722">
                  <c:v>44920</c:v>
                </c:pt>
                <c:pt idx="723">
                  <c:v>44921</c:v>
                </c:pt>
                <c:pt idx="724">
                  <c:v>44922</c:v>
                </c:pt>
                <c:pt idx="725">
                  <c:v>44923</c:v>
                </c:pt>
                <c:pt idx="726">
                  <c:v>44924</c:v>
                </c:pt>
                <c:pt idx="727">
                  <c:v>44925</c:v>
                </c:pt>
                <c:pt idx="728">
                  <c:v>44926</c:v>
                </c:pt>
                <c:pt idx="729">
                  <c:v>44927</c:v>
                </c:pt>
                <c:pt idx="730">
                  <c:v>44928</c:v>
                </c:pt>
                <c:pt idx="731">
                  <c:v>44929</c:v>
                </c:pt>
                <c:pt idx="732">
                  <c:v>44930</c:v>
                </c:pt>
                <c:pt idx="733">
                  <c:v>44931</c:v>
                </c:pt>
                <c:pt idx="734">
                  <c:v>44932</c:v>
                </c:pt>
                <c:pt idx="735">
                  <c:v>44933</c:v>
                </c:pt>
                <c:pt idx="736">
                  <c:v>44934</c:v>
                </c:pt>
                <c:pt idx="737">
                  <c:v>44935</c:v>
                </c:pt>
                <c:pt idx="738">
                  <c:v>44936</c:v>
                </c:pt>
                <c:pt idx="739">
                  <c:v>44937</c:v>
                </c:pt>
                <c:pt idx="740">
                  <c:v>44938</c:v>
                </c:pt>
                <c:pt idx="741">
                  <c:v>44939</c:v>
                </c:pt>
                <c:pt idx="742">
                  <c:v>44940</c:v>
                </c:pt>
                <c:pt idx="743">
                  <c:v>44941</c:v>
                </c:pt>
                <c:pt idx="744">
                  <c:v>44942</c:v>
                </c:pt>
                <c:pt idx="745">
                  <c:v>44943</c:v>
                </c:pt>
                <c:pt idx="746">
                  <c:v>44944</c:v>
                </c:pt>
                <c:pt idx="747">
                  <c:v>44945</c:v>
                </c:pt>
                <c:pt idx="748">
                  <c:v>44946</c:v>
                </c:pt>
                <c:pt idx="749">
                  <c:v>44947</c:v>
                </c:pt>
                <c:pt idx="750">
                  <c:v>44948</c:v>
                </c:pt>
                <c:pt idx="751">
                  <c:v>44949</c:v>
                </c:pt>
                <c:pt idx="752">
                  <c:v>44950</c:v>
                </c:pt>
                <c:pt idx="753">
                  <c:v>44951</c:v>
                </c:pt>
                <c:pt idx="754">
                  <c:v>44952</c:v>
                </c:pt>
                <c:pt idx="755">
                  <c:v>44953</c:v>
                </c:pt>
                <c:pt idx="756">
                  <c:v>44954</c:v>
                </c:pt>
                <c:pt idx="757">
                  <c:v>44955</c:v>
                </c:pt>
                <c:pt idx="758">
                  <c:v>44956</c:v>
                </c:pt>
                <c:pt idx="759">
                  <c:v>44957</c:v>
                </c:pt>
                <c:pt idx="760">
                  <c:v>44958</c:v>
                </c:pt>
                <c:pt idx="761">
                  <c:v>44959</c:v>
                </c:pt>
                <c:pt idx="762">
                  <c:v>44960</c:v>
                </c:pt>
                <c:pt idx="763">
                  <c:v>44961</c:v>
                </c:pt>
                <c:pt idx="764">
                  <c:v>44962</c:v>
                </c:pt>
                <c:pt idx="765">
                  <c:v>44963</c:v>
                </c:pt>
                <c:pt idx="766">
                  <c:v>44964</c:v>
                </c:pt>
                <c:pt idx="767">
                  <c:v>44965</c:v>
                </c:pt>
                <c:pt idx="768">
                  <c:v>44966</c:v>
                </c:pt>
                <c:pt idx="769">
                  <c:v>44967</c:v>
                </c:pt>
                <c:pt idx="770">
                  <c:v>44968</c:v>
                </c:pt>
                <c:pt idx="771">
                  <c:v>44969</c:v>
                </c:pt>
                <c:pt idx="772">
                  <c:v>44970</c:v>
                </c:pt>
                <c:pt idx="773">
                  <c:v>44971</c:v>
                </c:pt>
                <c:pt idx="774">
                  <c:v>44972</c:v>
                </c:pt>
                <c:pt idx="775">
                  <c:v>44973</c:v>
                </c:pt>
                <c:pt idx="776">
                  <c:v>44974</c:v>
                </c:pt>
                <c:pt idx="777">
                  <c:v>44975</c:v>
                </c:pt>
                <c:pt idx="778">
                  <c:v>44976</c:v>
                </c:pt>
                <c:pt idx="779">
                  <c:v>44977</c:v>
                </c:pt>
                <c:pt idx="780">
                  <c:v>44978</c:v>
                </c:pt>
                <c:pt idx="781">
                  <c:v>44979</c:v>
                </c:pt>
                <c:pt idx="782">
                  <c:v>44980</c:v>
                </c:pt>
                <c:pt idx="783">
                  <c:v>44981</c:v>
                </c:pt>
                <c:pt idx="784">
                  <c:v>44982</c:v>
                </c:pt>
                <c:pt idx="785">
                  <c:v>44983</c:v>
                </c:pt>
                <c:pt idx="786">
                  <c:v>44984</c:v>
                </c:pt>
                <c:pt idx="787">
                  <c:v>44985</c:v>
                </c:pt>
                <c:pt idx="788">
                  <c:v>44986</c:v>
                </c:pt>
                <c:pt idx="789">
                  <c:v>44987</c:v>
                </c:pt>
                <c:pt idx="790">
                  <c:v>44988</c:v>
                </c:pt>
                <c:pt idx="791">
                  <c:v>44989</c:v>
                </c:pt>
                <c:pt idx="792">
                  <c:v>44990</c:v>
                </c:pt>
                <c:pt idx="793">
                  <c:v>44991</c:v>
                </c:pt>
                <c:pt idx="794">
                  <c:v>44992</c:v>
                </c:pt>
                <c:pt idx="795">
                  <c:v>44993</c:v>
                </c:pt>
                <c:pt idx="796">
                  <c:v>44994</c:v>
                </c:pt>
                <c:pt idx="797">
                  <c:v>44995</c:v>
                </c:pt>
                <c:pt idx="798">
                  <c:v>44996</c:v>
                </c:pt>
                <c:pt idx="799">
                  <c:v>44997</c:v>
                </c:pt>
                <c:pt idx="800">
                  <c:v>44998</c:v>
                </c:pt>
                <c:pt idx="801">
                  <c:v>44999</c:v>
                </c:pt>
                <c:pt idx="802">
                  <c:v>45000</c:v>
                </c:pt>
                <c:pt idx="803">
                  <c:v>45001</c:v>
                </c:pt>
                <c:pt idx="804">
                  <c:v>45002</c:v>
                </c:pt>
                <c:pt idx="805">
                  <c:v>45003</c:v>
                </c:pt>
                <c:pt idx="806">
                  <c:v>45004</c:v>
                </c:pt>
                <c:pt idx="807">
                  <c:v>45005</c:v>
                </c:pt>
                <c:pt idx="808">
                  <c:v>45006</c:v>
                </c:pt>
                <c:pt idx="809">
                  <c:v>45007</c:v>
                </c:pt>
                <c:pt idx="810">
                  <c:v>45008</c:v>
                </c:pt>
                <c:pt idx="811">
                  <c:v>45009</c:v>
                </c:pt>
                <c:pt idx="812">
                  <c:v>45010</c:v>
                </c:pt>
                <c:pt idx="813">
                  <c:v>45011</c:v>
                </c:pt>
                <c:pt idx="814">
                  <c:v>45012</c:v>
                </c:pt>
                <c:pt idx="815">
                  <c:v>45013</c:v>
                </c:pt>
                <c:pt idx="816">
                  <c:v>45014</c:v>
                </c:pt>
                <c:pt idx="817">
                  <c:v>45015</c:v>
                </c:pt>
                <c:pt idx="818">
                  <c:v>45016</c:v>
                </c:pt>
                <c:pt idx="819">
                  <c:v>45017</c:v>
                </c:pt>
                <c:pt idx="820">
                  <c:v>45018</c:v>
                </c:pt>
                <c:pt idx="821">
                  <c:v>45019</c:v>
                </c:pt>
                <c:pt idx="822">
                  <c:v>45020</c:v>
                </c:pt>
                <c:pt idx="823">
                  <c:v>45021</c:v>
                </c:pt>
                <c:pt idx="824">
                  <c:v>45022</c:v>
                </c:pt>
                <c:pt idx="825">
                  <c:v>45023</c:v>
                </c:pt>
                <c:pt idx="826">
                  <c:v>45024</c:v>
                </c:pt>
                <c:pt idx="827">
                  <c:v>45025</c:v>
                </c:pt>
                <c:pt idx="828">
                  <c:v>45026</c:v>
                </c:pt>
                <c:pt idx="829">
                  <c:v>45027</c:v>
                </c:pt>
                <c:pt idx="830">
                  <c:v>45028</c:v>
                </c:pt>
                <c:pt idx="831">
                  <c:v>45029</c:v>
                </c:pt>
                <c:pt idx="832">
                  <c:v>45030</c:v>
                </c:pt>
                <c:pt idx="833">
                  <c:v>45031</c:v>
                </c:pt>
                <c:pt idx="834">
                  <c:v>45032</c:v>
                </c:pt>
                <c:pt idx="835">
                  <c:v>45033</c:v>
                </c:pt>
                <c:pt idx="836">
                  <c:v>45034</c:v>
                </c:pt>
                <c:pt idx="837">
                  <c:v>45035</c:v>
                </c:pt>
                <c:pt idx="838">
                  <c:v>45036</c:v>
                </c:pt>
                <c:pt idx="839">
                  <c:v>45037</c:v>
                </c:pt>
                <c:pt idx="840">
                  <c:v>45038</c:v>
                </c:pt>
                <c:pt idx="841">
                  <c:v>45039</c:v>
                </c:pt>
                <c:pt idx="842">
                  <c:v>45040</c:v>
                </c:pt>
                <c:pt idx="843">
                  <c:v>45041</c:v>
                </c:pt>
                <c:pt idx="844">
                  <c:v>45042</c:v>
                </c:pt>
                <c:pt idx="845">
                  <c:v>45043</c:v>
                </c:pt>
                <c:pt idx="846">
                  <c:v>45044</c:v>
                </c:pt>
                <c:pt idx="847">
                  <c:v>45045</c:v>
                </c:pt>
                <c:pt idx="848">
                  <c:v>45046</c:v>
                </c:pt>
                <c:pt idx="849">
                  <c:v>45047</c:v>
                </c:pt>
                <c:pt idx="850">
                  <c:v>45048</c:v>
                </c:pt>
                <c:pt idx="851">
                  <c:v>45049</c:v>
                </c:pt>
                <c:pt idx="852">
                  <c:v>45050</c:v>
                </c:pt>
                <c:pt idx="853">
                  <c:v>45051</c:v>
                </c:pt>
                <c:pt idx="854">
                  <c:v>45052</c:v>
                </c:pt>
                <c:pt idx="855">
                  <c:v>45053</c:v>
                </c:pt>
                <c:pt idx="856">
                  <c:v>45054</c:v>
                </c:pt>
                <c:pt idx="857">
                  <c:v>45055</c:v>
                </c:pt>
                <c:pt idx="858">
                  <c:v>45056</c:v>
                </c:pt>
                <c:pt idx="859">
                  <c:v>45057</c:v>
                </c:pt>
                <c:pt idx="860">
                  <c:v>45058</c:v>
                </c:pt>
                <c:pt idx="861">
                  <c:v>45059</c:v>
                </c:pt>
                <c:pt idx="862">
                  <c:v>45060</c:v>
                </c:pt>
                <c:pt idx="863">
                  <c:v>45061</c:v>
                </c:pt>
                <c:pt idx="864">
                  <c:v>45062</c:v>
                </c:pt>
                <c:pt idx="865">
                  <c:v>45063</c:v>
                </c:pt>
                <c:pt idx="866">
                  <c:v>45064</c:v>
                </c:pt>
                <c:pt idx="867">
                  <c:v>45065</c:v>
                </c:pt>
                <c:pt idx="868">
                  <c:v>45066</c:v>
                </c:pt>
                <c:pt idx="869">
                  <c:v>45067</c:v>
                </c:pt>
                <c:pt idx="870">
                  <c:v>45068</c:v>
                </c:pt>
                <c:pt idx="871">
                  <c:v>45069</c:v>
                </c:pt>
                <c:pt idx="872">
                  <c:v>45070</c:v>
                </c:pt>
                <c:pt idx="873">
                  <c:v>45071</c:v>
                </c:pt>
                <c:pt idx="874">
                  <c:v>45072</c:v>
                </c:pt>
                <c:pt idx="875">
                  <c:v>45073</c:v>
                </c:pt>
                <c:pt idx="876">
                  <c:v>45074</c:v>
                </c:pt>
                <c:pt idx="877">
                  <c:v>45075</c:v>
                </c:pt>
                <c:pt idx="878">
                  <c:v>45076</c:v>
                </c:pt>
                <c:pt idx="879">
                  <c:v>45077</c:v>
                </c:pt>
                <c:pt idx="880">
                  <c:v>45078</c:v>
                </c:pt>
                <c:pt idx="881">
                  <c:v>45079</c:v>
                </c:pt>
                <c:pt idx="882">
                  <c:v>45080</c:v>
                </c:pt>
                <c:pt idx="883">
                  <c:v>45081</c:v>
                </c:pt>
                <c:pt idx="884">
                  <c:v>45082</c:v>
                </c:pt>
                <c:pt idx="885">
                  <c:v>45083</c:v>
                </c:pt>
                <c:pt idx="886">
                  <c:v>45084</c:v>
                </c:pt>
                <c:pt idx="887">
                  <c:v>45085</c:v>
                </c:pt>
                <c:pt idx="888">
                  <c:v>45086</c:v>
                </c:pt>
                <c:pt idx="889">
                  <c:v>45087</c:v>
                </c:pt>
                <c:pt idx="890">
                  <c:v>45088</c:v>
                </c:pt>
                <c:pt idx="891">
                  <c:v>45089</c:v>
                </c:pt>
                <c:pt idx="892">
                  <c:v>45090</c:v>
                </c:pt>
                <c:pt idx="893">
                  <c:v>45091</c:v>
                </c:pt>
                <c:pt idx="894">
                  <c:v>45092</c:v>
                </c:pt>
                <c:pt idx="895">
                  <c:v>45093</c:v>
                </c:pt>
                <c:pt idx="896">
                  <c:v>45094</c:v>
                </c:pt>
                <c:pt idx="897">
                  <c:v>45095</c:v>
                </c:pt>
                <c:pt idx="898">
                  <c:v>45096</c:v>
                </c:pt>
                <c:pt idx="899">
                  <c:v>45097</c:v>
                </c:pt>
                <c:pt idx="900">
                  <c:v>45098</c:v>
                </c:pt>
                <c:pt idx="901">
                  <c:v>45099</c:v>
                </c:pt>
                <c:pt idx="902">
                  <c:v>45100</c:v>
                </c:pt>
                <c:pt idx="903">
                  <c:v>45101</c:v>
                </c:pt>
                <c:pt idx="904">
                  <c:v>45102</c:v>
                </c:pt>
                <c:pt idx="905">
                  <c:v>45103</c:v>
                </c:pt>
                <c:pt idx="906">
                  <c:v>45104</c:v>
                </c:pt>
                <c:pt idx="907">
                  <c:v>45105</c:v>
                </c:pt>
                <c:pt idx="908">
                  <c:v>45106</c:v>
                </c:pt>
                <c:pt idx="909">
                  <c:v>45107</c:v>
                </c:pt>
                <c:pt idx="910">
                  <c:v>45108</c:v>
                </c:pt>
                <c:pt idx="911">
                  <c:v>45109</c:v>
                </c:pt>
                <c:pt idx="912">
                  <c:v>45110</c:v>
                </c:pt>
                <c:pt idx="913">
                  <c:v>45111</c:v>
                </c:pt>
                <c:pt idx="914">
                  <c:v>45112</c:v>
                </c:pt>
                <c:pt idx="915">
                  <c:v>45113</c:v>
                </c:pt>
                <c:pt idx="916">
                  <c:v>45114</c:v>
                </c:pt>
                <c:pt idx="917">
                  <c:v>45115</c:v>
                </c:pt>
                <c:pt idx="918">
                  <c:v>45116</c:v>
                </c:pt>
                <c:pt idx="919">
                  <c:v>45117</c:v>
                </c:pt>
                <c:pt idx="920">
                  <c:v>45118</c:v>
                </c:pt>
                <c:pt idx="921">
                  <c:v>45119</c:v>
                </c:pt>
                <c:pt idx="922">
                  <c:v>45120</c:v>
                </c:pt>
                <c:pt idx="923">
                  <c:v>45121</c:v>
                </c:pt>
                <c:pt idx="924">
                  <c:v>45122</c:v>
                </c:pt>
                <c:pt idx="925">
                  <c:v>45123</c:v>
                </c:pt>
                <c:pt idx="926">
                  <c:v>45124</c:v>
                </c:pt>
                <c:pt idx="927">
                  <c:v>45125</c:v>
                </c:pt>
                <c:pt idx="928">
                  <c:v>45126</c:v>
                </c:pt>
                <c:pt idx="929">
                  <c:v>45127</c:v>
                </c:pt>
                <c:pt idx="930">
                  <c:v>45128</c:v>
                </c:pt>
                <c:pt idx="931">
                  <c:v>45129</c:v>
                </c:pt>
                <c:pt idx="932">
                  <c:v>45130</c:v>
                </c:pt>
                <c:pt idx="933">
                  <c:v>45131</c:v>
                </c:pt>
                <c:pt idx="934">
                  <c:v>45132</c:v>
                </c:pt>
                <c:pt idx="935">
                  <c:v>45133</c:v>
                </c:pt>
                <c:pt idx="936">
                  <c:v>45134</c:v>
                </c:pt>
                <c:pt idx="937">
                  <c:v>45135</c:v>
                </c:pt>
                <c:pt idx="938">
                  <c:v>45136</c:v>
                </c:pt>
                <c:pt idx="939">
                  <c:v>45137</c:v>
                </c:pt>
                <c:pt idx="940">
                  <c:v>45138</c:v>
                </c:pt>
                <c:pt idx="941">
                  <c:v>45139</c:v>
                </c:pt>
                <c:pt idx="942">
                  <c:v>45140</c:v>
                </c:pt>
                <c:pt idx="943">
                  <c:v>45141</c:v>
                </c:pt>
                <c:pt idx="944">
                  <c:v>45142</c:v>
                </c:pt>
                <c:pt idx="945">
                  <c:v>45143</c:v>
                </c:pt>
                <c:pt idx="946">
                  <c:v>45144</c:v>
                </c:pt>
                <c:pt idx="947">
                  <c:v>45145</c:v>
                </c:pt>
                <c:pt idx="948">
                  <c:v>45146</c:v>
                </c:pt>
                <c:pt idx="949">
                  <c:v>45147</c:v>
                </c:pt>
                <c:pt idx="950">
                  <c:v>45148</c:v>
                </c:pt>
                <c:pt idx="951">
                  <c:v>45149</c:v>
                </c:pt>
                <c:pt idx="952">
                  <c:v>45150</c:v>
                </c:pt>
                <c:pt idx="953">
                  <c:v>45151</c:v>
                </c:pt>
                <c:pt idx="954">
                  <c:v>45152</c:v>
                </c:pt>
                <c:pt idx="955">
                  <c:v>45153</c:v>
                </c:pt>
                <c:pt idx="956">
                  <c:v>45154</c:v>
                </c:pt>
                <c:pt idx="957">
                  <c:v>45155</c:v>
                </c:pt>
                <c:pt idx="958">
                  <c:v>45156</c:v>
                </c:pt>
                <c:pt idx="959">
                  <c:v>45157</c:v>
                </c:pt>
                <c:pt idx="960">
                  <c:v>45158</c:v>
                </c:pt>
                <c:pt idx="961">
                  <c:v>45159</c:v>
                </c:pt>
                <c:pt idx="962">
                  <c:v>45160</c:v>
                </c:pt>
                <c:pt idx="963">
                  <c:v>45161</c:v>
                </c:pt>
                <c:pt idx="964">
                  <c:v>45162</c:v>
                </c:pt>
                <c:pt idx="965">
                  <c:v>45163</c:v>
                </c:pt>
                <c:pt idx="966">
                  <c:v>45164</c:v>
                </c:pt>
                <c:pt idx="967">
                  <c:v>45165</c:v>
                </c:pt>
                <c:pt idx="968">
                  <c:v>45166</c:v>
                </c:pt>
                <c:pt idx="969">
                  <c:v>45167</c:v>
                </c:pt>
                <c:pt idx="970">
                  <c:v>45168</c:v>
                </c:pt>
                <c:pt idx="971">
                  <c:v>45169</c:v>
                </c:pt>
              </c:numCache>
            </c:numRef>
          </c:cat>
          <c:val>
            <c:numRef>
              <c:f>'발생별(국내발생+해외유입), 사망'!$B$355:$B$1326</c:f>
              <c:numCache>
                <c:formatCode>#,##0_ </c:formatCode>
                <c:ptCount val="972"/>
                <c:pt idx="0">
                  <c:v>820</c:v>
                </c:pt>
                <c:pt idx="1">
                  <c:v>657</c:v>
                </c:pt>
                <c:pt idx="2">
                  <c:v>1020</c:v>
                </c:pt>
                <c:pt idx="3">
                  <c:v>714</c:v>
                </c:pt>
                <c:pt idx="4">
                  <c:v>838</c:v>
                </c:pt>
                <c:pt idx="5">
                  <c:v>869</c:v>
                </c:pt>
                <c:pt idx="6">
                  <c:v>674</c:v>
                </c:pt>
                <c:pt idx="7">
                  <c:v>641</c:v>
                </c:pt>
                <c:pt idx="8">
                  <c:v>657</c:v>
                </c:pt>
                <c:pt idx="9">
                  <c:v>451</c:v>
                </c:pt>
                <c:pt idx="10">
                  <c:v>537</c:v>
                </c:pt>
                <c:pt idx="11">
                  <c:v>561</c:v>
                </c:pt>
                <c:pt idx="12">
                  <c:v>524</c:v>
                </c:pt>
                <c:pt idx="13">
                  <c:v>512</c:v>
                </c:pt>
                <c:pt idx="14">
                  <c:v>580</c:v>
                </c:pt>
                <c:pt idx="15">
                  <c:v>520</c:v>
                </c:pt>
                <c:pt idx="16">
                  <c:v>389</c:v>
                </c:pt>
                <c:pt idx="17">
                  <c:v>386</c:v>
                </c:pt>
                <c:pt idx="18">
                  <c:v>404</c:v>
                </c:pt>
                <c:pt idx="19">
                  <c:v>400</c:v>
                </c:pt>
                <c:pt idx="20">
                  <c:v>346</c:v>
                </c:pt>
                <c:pt idx="21">
                  <c:v>431</c:v>
                </c:pt>
                <c:pt idx="22">
                  <c:v>392</c:v>
                </c:pt>
                <c:pt idx="23">
                  <c:v>437</c:v>
                </c:pt>
                <c:pt idx="24">
                  <c:v>349</c:v>
                </c:pt>
                <c:pt idx="25">
                  <c:v>559</c:v>
                </c:pt>
                <c:pt idx="26">
                  <c:v>497</c:v>
                </c:pt>
                <c:pt idx="27">
                  <c:v>469</c:v>
                </c:pt>
                <c:pt idx="28">
                  <c:v>456</c:v>
                </c:pt>
                <c:pt idx="29">
                  <c:v>353</c:v>
                </c:pt>
                <c:pt idx="30">
                  <c:v>305</c:v>
                </c:pt>
                <c:pt idx="31">
                  <c:v>336</c:v>
                </c:pt>
                <c:pt idx="32">
                  <c:v>467</c:v>
                </c:pt>
                <c:pt idx="33">
                  <c:v>451</c:v>
                </c:pt>
                <c:pt idx="34">
                  <c:v>370</c:v>
                </c:pt>
                <c:pt idx="35">
                  <c:v>390</c:v>
                </c:pt>
                <c:pt idx="36">
                  <c:v>371</c:v>
                </c:pt>
                <c:pt idx="37">
                  <c:v>288</c:v>
                </c:pt>
                <c:pt idx="38">
                  <c:v>303</c:v>
                </c:pt>
                <c:pt idx="39">
                  <c:v>444</c:v>
                </c:pt>
                <c:pt idx="40">
                  <c:v>504</c:v>
                </c:pt>
                <c:pt idx="41">
                  <c:v>403</c:v>
                </c:pt>
                <c:pt idx="42">
                  <c:v>362</c:v>
                </c:pt>
                <c:pt idx="43">
                  <c:v>326</c:v>
                </c:pt>
                <c:pt idx="44">
                  <c:v>343</c:v>
                </c:pt>
                <c:pt idx="45">
                  <c:v>457</c:v>
                </c:pt>
                <c:pt idx="46">
                  <c:v>621</c:v>
                </c:pt>
                <c:pt idx="47">
                  <c:v>621</c:v>
                </c:pt>
                <c:pt idx="48">
                  <c:v>561</c:v>
                </c:pt>
                <c:pt idx="49">
                  <c:v>447</c:v>
                </c:pt>
                <c:pt idx="50">
                  <c:v>416</c:v>
                </c:pt>
                <c:pt idx="51">
                  <c:v>332</c:v>
                </c:pt>
                <c:pt idx="52">
                  <c:v>356</c:v>
                </c:pt>
                <c:pt idx="53">
                  <c:v>440</c:v>
                </c:pt>
                <c:pt idx="54">
                  <c:v>395</c:v>
                </c:pt>
                <c:pt idx="55">
                  <c:v>387</c:v>
                </c:pt>
                <c:pt idx="56">
                  <c:v>415</c:v>
                </c:pt>
                <c:pt idx="57">
                  <c:v>355</c:v>
                </c:pt>
                <c:pt idx="58">
                  <c:v>355</c:v>
                </c:pt>
                <c:pt idx="59">
                  <c:v>344</c:v>
                </c:pt>
                <c:pt idx="60">
                  <c:v>444</c:v>
                </c:pt>
                <c:pt idx="61">
                  <c:v>424</c:v>
                </c:pt>
                <c:pt idx="62">
                  <c:v>398</c:v>
                </c:pt>
                <c:pt idx="63">
                  <c:v>418</c:v>
                </c:pt>
                <c:pt idx="64">
                  <c:v>416</c:v>
                </c:pt>
                <c:pt idx="65">
                  <c:v>346</c:v>
                </c:pt>
                <c:pt idx="66">
                  <c:v>446</c:v>
                </c:pt>
                <c:pt idx="67">
                  <c:v>470</c:v>
                </c:pt>
                <c:pt idx="68">
                  <c:v>465</c:v>
                </c:pt>
                <c:pt idx="69">
                  <c:v>488</c:v>
                </c:pt>
                <c:pt idx="70">
                  <c:v>490</c:v>
                </c:pt>
                <c:pt idx="71">
                  <c:v>459</c:v>
                </c:pt>
                <c:pt idx="72">
                  <c:v>379</c:v>
                </c:pt>
                <c:pt idx="73">
                  <c:v>363</c:v>
                </c:pt>
                <c:pt idx="74">
                  <c:v>469</c:v>
                </c:pt>
                <c:pt idx="75">
                  <c:v>445</c:v>
                </c:pt>
                <c:pt idx="76">
                  <c:v>463</c:v>
                </c:pt>
                <c:pt idx="77">
                  <c:v>447</c:v>
                </c:pt>
                <c:pt idx="78">
                  <c:v>456</c:v>
                </c:pt>
                <c:pt idx="79">
                  <c:v>415</c:v>
                </c:pt>
                <c:pt idx="80">
                  <c:v>346</c:v>
                </c:pt>
                <c:pt idx="81">
                  <c:v>428</c:v>
                </c:pt>
                <c:pt idx="82">
                  <c:v>430</c:v>
                </c:pt>
                <c:pt idx="83">
                  <c:v>489</c:v>
                </c:pt>
                <c:pt idx="84">
                  <c:v>505</c:v>
                </c:pt>
                <c:pt idx="85">
                  <c:v>481</c:v>
                </c:pt>
                <c:pt idx="86">
                  <c:v>382</c:v>
                </c:pt>
                <c:pt idx="87">
                  <c:v>447</c:v>
                </c:pt>
                <c:pt idx="88">
                  <c:v>506</c:v>
                </c:pt>
                <c:pt idx="89">
                  <c:v>551</c:v>
                </c:pt>
                <c:pt idx="90">
                  <c:v>557</c:v>
                </c:pt>
                <c:pt idx="91">
                  <c:v>542</c:v>
                </c:pt>
                <c:pt idx="92">
                  <c:v>543</c:v>
                </c:pt>
                <c:pt idx="93">
                  <c:v>473</c:v>
                </c:pt>
                <c:pt idx="94">
                  <c:v>477</c:v>
                </c:pt>
                <c:pt idx="95">
                  <c:v>668</c:v>
                </c:pt>
                <c:pt idx="96">
                  <c:v>700</c:v>
                </c:pt>
                <c:pt idx="97">
                  <c:v>671</c:v>
                </c:pt>
                <c:pt idx="98">
                  <c:v>677</c:v>
                </c:pt>
                <c:pt idx="99">
                  <c:v>614</c:v>
                </c:pt>
                <c:pt idx="100">
                  <c:v>587</c:v>
                </c:pt>
                <c:pt idx="101">
                  <c:v>542</c:v>
                </c:pt>
                <c:pt idx="102">
                  <c:v>731</c:v>
                </c:pt>
                <c:pt idx="103">
                  <c:v>698</c:v>
                </c:pt>
                <c:pt idx="104">
                  <c:v>673</c:v>
                </c:pt>
                <c:pt idx="105">
                  <c:v>658</c:v>
                </c:pt>
                <c:pt idx="106">
                  <c:v>671</c:v>
                </c:pt>
                <c:pt idx="107">
                  <c:v>532</c:v>
                </c:pt>
                <c:pt idx="108">
                  <c:v>549</c:v>
                </c:pt>
                <c:pt idx="109">
                  <c:v>731</c:v>
                </c:pt>
                <c:pt idx="110">
                  <c:v>735</c:v>
                </c:pt>
                <c:pt idx="111">
                  <c:v>797</c:v>
                </c:pt>
                <c:pt idx="112">
                  <c:v>785</c:v>
                </c:pt>
                <c:pt idx="113">
                  <c:v>644</c:v>
                </c:pt>
                <c:pt idx="114">
                  <c:v>499</c:v>
                </c:pt>
                <c:pt idx="115">
                  <c:v>512</c:v>
                </c:pt>
                <c:pt idx="116">
                  <c:v>769</c:v>
                </c:pt>
                <c:pt idx="117">
                  <c:v>679</c:v>
                </c:pt>
                <c:pt idx="118">
                  <c:v>661</c:v>
                </c:pt>
                <c:pt idx="119">
                  <c:v>626</c:v>
                </c:pt>
                <c:pt idx="120">
                  <c:v>606</c:v>
                </c:pt>
                <c:pt idx="121">
                  <c:v>487</c:v>
                </c:pt>
                <c:pt idx="122">
                  <c:v>541</c:v>
                </c:pt>
                <c:pt idx="123">
                  <c:v>676</c:v>
                </c:pt>
                <c:pt idx="124">
                  <c:v>574</c:v>
                </c:pt>
                <c:pt idx="125">
                  <c:v>525</c:v>
                </c:pt>
                <c:pt idx="126">
                  <c:v>701</c:v>
                </c:pt>
                <c:pt idx="127">
                  <c:v>564</c:v>
                </c:pt>
                <c:pt idx="128">
                  <c:v>463</c:v>
                </c:pt>
                <c:pt idx="129">
                  <c:v>510</c:v>
                </c:pt>
                <c:pt idx="130">
                  <c:v>634</c:v>
                </c:pt>
                <c:pt idx="131">
                  <c:v>715</c:v>
                </c:pt>
                <c:pt idx="132">
                  <c:v>747</c:v>
                </c:pt>
                <c:pt idx="133">
                  <c:v>681</c:v>
                </c:pt>
                <c:pt idx="134">
                  <c:v>610</c:v>
                </c:pt>
                <c:pt idx="135">
                  <c:v>619</c:v>
                </c:pt>
                <c:pt idx="136">
                  <c:v>528</c:v>
                </c:pt>
                <c:pt idx="137">
                  <c:v>654</c:v>
                </c:pt>
                <c:pt idx="138">
                  <c:v>646</c:v>
                </c:pt>
                <c:pt idx="139">
                  <c:v>561</c:v>
                </c:pt>
                <c:pt idx="140">
                  <c:v>666</c:v>
                </c:pt>
                <c:pt idx="141">
                  <c:v>585</c:v>
                </c:pt>
                <c:pt idx="142">
                  <c:v>530</c:v>
                </c:pt>
                <c:pt idx="143">
                  <c:v>516</c:v>
                </c:pt>
                <c:pt idx="144">
                  <c:v>705</c:v>
                </c:pt>
                <c:pt idx="145">
                  <c:v>629</c:v>
                </c:pt>
                <c:pt idx="146">
                  <c:v>587</c:v>
                </c:pt>
                <c:pt idx="147">
                  <c:v>533</c:v>
                </c:pt>
                <c:pt idx="148">
                  <c:v>480</c:v>
                </c:pt>
                <c:pt idx="149">
                  <c:v>430</c:v>
                </c:pt>
                <c:pt idx="150">
                  <c:v>459</c:v>
                </c:pt>
                <c:pt idx="151">
                  <c:v>677</c:v>
                </c:pt>
                <c:pt idx="152">
                  <c:v>681</c:v>
                </c:pt>
                <c:pt idx="153">
                  <c:v>695</c:v>
                </c:pt>
                <c:pt idx="154">
                  <c:v>744</c:v>
                </c:pt>
                <c:pt idx="155">
                  <c:v>556</c:v>
                </c:pt>
                <c:pt idx="156">
                  <c:v>485</c:v>
                </c:pt>
                <c:pt idx="157">
                  <c:v>454</c:v>
                </c:pt>
                <c:pt idx="158">
                  <c:v>602</c:v>
                </c:pt>
                <c:pt idx="159">
                  <c:v>610</c:v>
                </c:pt>
                <c:pt idx="160">
                  <c:v>556</c:v>
                </c:pt>
                <c:pt idx="161">
                  <c:v>565</c:v>
                </c:pt>
                <c:pt idx="162">
                  <c:v>452</c:v>
                </c:pt>
                <c:pt idx="163">
                  <c:v>399</c:v>
                </c:pt>
                <c:pt idx="164">
                  <c:v>373</c:v>
                </c:pt>
                <c:pt idx="165">
                  <c:v>545</c:v>
                </c:pt>
                <c:pt idx="166">
                  <c:v>540</c:v>
                </c:pt>
                <c:pt idx="167">
                  <c:v>507</c:v>
                </c:pt>
                <c:pt idx="168">
                  <c:v>482</c:v>
                </c:pt>
                <c:pt idx="169">
                  <c:v>429</c:v>
                </c:pt>
                <c:pt idx="170">
                  <c:v>357</c:v>
                </c:pt>
                <c:pt idx="171">
                  <c:v>394</c:v>
                </c:pt>
                <c:pt idx="172">
                  <c:v>645</c:v>
                </c:pt>
                <c:pt idx="173">
                  <c:v>610</c:v>
                </c:pt>
                <c:pt idx="174">
                  <c:v>634</c:v>
                </c:pt>
                <c:pt idx="175">
                  <c:v>668</c:v>
                </c:pt>
                <c:pt idx="176">
                  <c:v>614</c:v>
                </c:pt>
                <c:pt idx="177">
                  <c:v>501</c:v>
                </c:pt>
                <c:pt idx="178">
                  <c:v>595</c:v>
                </c:pt>
                <c:pt idx="179">
                  <c:v>794</c:v>
                </c:pt>
                <c:pt idx="180">
                  <c:v>761</c:v>
                </c:pt>
                <c:pt idx="181">
                  <c:v>825</c:v>
                </c:pt>
                <c:pt idx="182">
                  <c:v>794</c:v>
                </c:pt>
                <c:pt idx="183">
                  <c:v>743</c:v>
                </c:pt>
                <c:pt idx="184">
                  <c:v>711</c:v>
                </c:pt>
                <c:pt idx="185">
                  <c:v>746</c:v>
                </c:pt>
                <c:pt idx="186">
                  <c:v>1211</c:v>
                </c:pt>
                <c:pt idx="187">
                  <c:v>1275</c:v>
                </c:pt>
                <c:pt idx="188">
                  <c:v>1316</c:v>
                </c:pt>
                <c:pt idx="189">
                  <c:v>1378</c:v>
                </c:pt>
                <c:pt idx="190">
                  <c:v>1324</c:v>
                </c:pt>
                <c:pt idx="191">
                  <c:v>1100</c:v>
                </c:pt>
                <c:pt idx="192">
                  <c:v>1150</c:v>
                </c:pt>
                <c:pt idx="193">
                  <c:v>1613</c:v>
                </c:pt>
                <c:pt idx="194">
                  <c:v>1599</c:v>
                </c:pt>
                <c:pt idx="195">
                  <c:v>1534</c:v>
                </c:pt>
                <c:pt idx="196">
                  <c:v>1449</c:v>
                </c:pt>
                <c:pt idx="197">
                  <c:v>1453</c:v>
                </c:pt>
                <c:pt idx="198">
                  <c:v>1251</c:v>
                </c:pt>
                <c:pt idx="199">
                  <c:v>1278</c:v>
                </c:pt>
                <c:pt idx="200">
                  <c:v>1781</c:v>
                </c:pt>
                <c:pt idx="201">
                  <c:v>1841</c:v>
                </c:pt>
                <c:pt idx="202">
                  <c:v>1629</c:v>
                </c:pt>
                <c:pt idx="203">
                  <c:v>1627</c:v>
                </c:pt>
                <c:pt idx="204">
                  <c:v>1487</c:v>
                </c:pt>
                <c:pt idx="205">
                  <c:v>1318</c:v>
                </c:pt>
                <c:pt idx="206">
                  <c:v>1362</c:v>
                </c:pt>
                <c:pt idx="207">
                  <c:v>1895</c:v>
                </c:pt>
                <c:pt idx="208">
                  <c:v>1673</c:v>
                </c:pt>
                <c:pt idx="209">
                  <c:v>1710</c:v>
                </c:pt>
                <c:pt idx="210">
                  <c:v>1538</c:v>
                </c:pt>
                <c:pt idx="211">
                  <c:v>1442</c:v>
                </c:pt>
                <c:pt idx="212">
                  <c:v>1218</c:v>
                </c:pt>
                <c:pt idx="213">
                  <c:v>1200</c:v>
                </c:pt>
                <c:pt idx="214">
                  <c:v>1725</c:v>
                </c:pt>
                <c:pt idx="215">
                  <c:v>1775</c:v>
                </c:pt>
                <c:pt idx="216">
                  <c:v>1704</c:v>
                </c:pt>
                <c:pt idx="217">
                  <c:v>1823</c:v>
                </c:pt>
                <c:pt idx="218">
                  <c:v>1727</c:v>
                </c:pt>
                <c:pt idx="219">
                  <c:v>1489</c:v>
                </c:pt>
                <c:pt idx="220">
                  <c:v>1537</c:v>
                </c:pt>
                <c:pt idx="221">
                  <c:v>2221</c:v>
                </c:pt>
                <c:pt idx="222">
                  <c:v>1987</c:v>
                </c:pt>
                <c:pt idx="223">
                  <c:v>1989</c:v>
                </c:pt>
                <c:pt idx="224">
                  <c:v>1928</c:v>
                </c:pt>
                <c:pt idx="225">
                  <c:v>1816</c:v>
                </c:pt>
                <c:pt idx="226">
                  <c:v>1554</c:v>
                </c:pt>
                <c:pt idx="227">
                  <c:v>1372</c:v>
                </c:pt>
                <c:pt idx="228">
                  <c:v>1803</c:v>
                </c:pt>
                <c:pt idx="229">
                  <c:v>2152</c:v>
                </c:pt>
                <c:pt idx="230">
                  <c:v>2049</c:v>
                </c:pt>
                <c:pt idx="231">
                  <c:v>1876</c:v>
                </c:pt>
                <c:pt idx="232">
                  <c:v>1626</c:v>
                </c:pt>
                <c:pt idx="233">
                  <c:v>1417</c:v>
                </c:pt>
                <c:pt idx="234">
                  <c:v>1507</c:v>
                </c:pt>
                <c:pt idx="235">
                  <c:v>2154</c:v>
                </c:pt>
                <c:pt idx="236">
                  <c:v>1881</c:v>
                </c:pt>
                <c:pt idx="237">
                  <c:v>1837</c:v>
                </c:pt>
                <c:pt idx="238">
                  <c:v>1791</c:v>
                </c:pt>
                <c:pt idx="239">
                  <c:v>1619</c:v>
                </c:pt>
                <c:pt idx="240">
                  <c:v>1485</c:v>
                </c:pt>
                <c:pt idx="241">
                  <c:v>1369</c:v>
                </c:pt>
                <c:pt idx="242">
                  <c:v>2024</c:v>
                </c:pt>
                <c:pt idx="243">
                  <c:v>1959</c:v>
                </c:pt>
                <c:pt idx="244">
                  <c:v>1708</c:v>
                </c:pt>
                <c:pt idx="245">
                  <c:v>1803</c:v>
                </c:pt>
                <c:pt idx="246">
                  <c:v>1490</c:v>
                </c:pt>
                <c:pt idx="247">
                  <c:v>1375</c:v>
                </c:pt>
                <c:pt idx="248">
                  <c:v>1597</c:v>
                </c:pt>
                <c:pt idx="249">
                  <c:v>2047</c:v>
                </c:pt>
                <c:pt idx="250">
                  <c:v>2048</c:v>
                </c:pt>
                <c:pt idx="251">
                  <c:v>1892</c:v>
                </c:pt>
                <c:pt idx="252">
                  <c:v>1864</c:v>
                </c:pt>
                <c:pt idx="253">
                  <c:v>1755</c:v>
                </c:pt>
                <c:pt idx="254">
                  <c:v>1433</c:v>
                </c:pt>
                <c:pt idx="255">
                  <c:v>1495</c:v>
                </c:pt>
                <c:pt idx="256">
                  <c:v>2077</c:v>
                </c:pt>
                <c:pt idx="257">
                  <c:v>1941</c:v>
                </c:pt>
                <c:pt idx="258">
                  <c:v>2007</c:v>
                </c:pt>
                <c:pt idx="259">
                  <c:v>2087</c:v>
                </c:pt>
                <c:pt idx="260">
                  <c:v>1909</c:v>
                </c:pt>
                <c:pt idx="261">
                  <c:v>1603</c:v>
                </c:pt>
                <c:pt idx="262">
                  <c:v>1729</c:v>
                </c:pt>
                <c:pt idx="263">
                  <c:v>1720</c:v>
                </c:pt>
                <c:pt idx="264">
                  <c:v>1715</c:v>
                </c:pt>
                <c:pt idx="265">
                  <c:v>2429</c:v>
                </c:pt>
                <c:pt idx="266">
                  <c:v>3268</c:v>
                </c:pt>
                <c:pt idx="267">
                  <c:v>2767</c:v>
                </c:pt>
                <c:pt idx="268">
                  <c:v>2380</c:v>
                </c:pt>
                <c:pt idx="269">
                  <c:v>2287</c:v>
                </c:pt>
                <c:pt idx="270">
                  <c:v>2881</c:v>
                </c:pt>
                <c:pt idx="271">
                  <c:v>2560</c:v>
                </c:pt>
                <c:pt idx="272">
                  <c:v>2483</c:v>
                </c:pt>
                <c:pt idx="273">
                  <c:v>2247</c:v>
                </c:pt>
                <c:pt idx="274">
                  <c:v>2084</c:v>
                </c:pt>
                <c:pt idx="275">
                  <c:v>1670</c:v>
                </c:pt>
                <c:pt idx="276">
                  <c:v>1574</c:v>
                </c:pt>
                <c:pt idx="277">
                  <c:v>2027</c:v>
                </c:pt>
                <c:pt idx="278">
                  <c:v>2424</c:v>
                </c:pt>
                <c:pt idx="279">
                  <c:v>2171</c:v>
                </c:pt>
                <c:pt idx="280">
                  <c:v>1952</c:v>
                </c:pt>
                <c:pt idx="281">
                  <c:v>1593</c:v>
                </c:pt>
                <c:pt idx="282">
                  <c:v>1297</c:v>
                </c:pt>
                <c:pt idx="283">
                  <c:v>1346</c:v>
                </c:pt>
                <c:pt idx="284">
                  <c:v>1581</c:v>
                </c:pt>
                <c:pt idx="285">
                  <c:v>1938</c:v>
                </c:pt>
                <c:pt idx="286">
                  <c:v>1683</c:v>
                </c:pt>
                <c:pt idx="287">
                  <c:v>1616</c:v>
                </c:pt>
                <c:pt idx="288">
                  <c:v>1420</c:v>
                </c:pt>
                <c:pt idx="289">
                  <c:v>1049</c:v>
                </c:pt>
                <c:pt idx="290">
                  <c:v>1073</c:v>
                </c:pt>
                <c:pt idx="291">
                  <c:v>1571</c:v>
                </c:pt>
                <c:pt idx="292">
                  <c:v>1441</c:v>
                </c:pt>
                <c:pt idx="293">
                  <c:v>1437</c:v>
                </c:pt>
                <c:pt idx="294">
                  <c:v>1507</c:v>
                </c:pt>
                <c:pt idx="295">
                  <c:v>1421</c:v>
                </c:pt>
                <c:pt idx="296">
                  <c:v>1190</c:v>
                </c:pt>
                <c:pt idx="297">
                  <c:v>1265</c:v>
                </c:pt>
                <c:pt idx="298">
                  <c:v>1952</c:v>
                </c:pt>
                <c:pt idx="299">
                  <c:v>2110</c:v>
                </c:pt>
                <c:pt idx="300">
                  <c:v>2122</c:v>
                </c:pt>
                <c:pt idx="301">
                  <c:v>2102</c:v>
                </c:pt>
                <c:pt idx="302">
                  <c:v>2061</c:v>
                </c:pt>
                <c:pt idx="303">
                  <c:v>1684</c:v>
                </c:pt>
                <c:pt idx="304">
                  <c:v>1588</c:v>
                </c:pt>
                <c:pt idx="305">
                  <c:v>2665</c:v>
                </c:pt>
                <c:pt idx="306">
                  <c:v>2482</c:v>
                </c:pt>
                <c:pt idx="307">
                  <c:v>2342</c:v>
                </c:pt>
                <c:pt idx="308">
                  <c:v>2246</c:v>
                </c:pt>
                <c:pt idx="309">
                  <c:v>2224</c:v>
                </c:pt>
                <c:pt idx="310">
                  <c:v>1758</c:v>
                </c:pt>
                <c:pt idx="311">
                  <c:v>1714</c:v>
                </c:pt>
                <c:pt idx="312">
                  <c:v>2424</c:v>
                </c:pt>
                <c:pt idx="313">
                  <c:v>2519</c:v>
                </c:pt>
                <c:pt idx="314">
                  <c:v>2368</c:v>
                </c:pt>
                <c:pt idx="315">
                  <c:v>2324</c:v>
                </c:pt>
                <c:pt idx="316">
                  <c:v>2417</c:v>
                </c:pt>
                <c:pt idx="317">
                  <c:v>2003</c:v>
                </c:pt>
                <c:pt idx="318">
                  <c:v>2124</c:v>
                </c:pt>
                <c:pt idx="319">
                  <c:v>3183</c:v>
                </c:pt>
                <c:pt idx="320">
                  <c:v>3291</c:v>
                </c:pt>
                <c:pt idx="321">
                  <c:v>3032</c:v>
                </c:pt>
                <c:pt idx="322">
                  <c:v>3203</c:v>
                </c:pt>
                <c:pt idx="323">
                  <c:v>3118</c:v>
                </c:pt>
                <c:pt idx="324">
                  <c:v>2826</c:v>
                </c:pt>
                <c:pt idx="325">
                  <c:v>2696</c:v>
                </c:pt>
                <c:pt idx="326">
                  <c:v>4114</c:v>
                </c:pt>
                <c:pt idx="327">
                  <c:v>3934</c:v>
                </c:pt>
                <c:pt idx="328">
                  <c:v>3894</c:v>
                </c:pt>
                <c:pt idx="329">
                  <c:v>4064</c:v>
                </c:pt>
                <c:pt idx="330">
                  <c:v>3924</c:v>
                </c:pt>
                <c:pt idx="331">
                  <c:v>3307</c:v>
                </c:pt>
                <c:pt idx="332">
                  <c:v>3031</c:v>
                </c:pt>
                <c:pt idx="333">
                  <c:v>5119</c:v>
                </c:pt>
                <c:pt idx="334">
                  <c:v>5261</c:v>
                </c:pt>
                <c:pt idx="335">
                  <c:v>4942</c:v>
                </c:pt>
                <c:pt idx="336">
                  <c:v>5349</c:v>
                </c:pt>
                <c:pt idx="337">
                  <c:v>5123</c:v>
                </c:pt>
                <c:pt idx="338">
                  <c:v>4323</c:v>
                </c:pt>
                <c:pt idx="339">
                  <c:v>4948</c:v>
                </c:pt>
                <c:pt idx="340">
                  <c:v>7172</c:v>
                </c:pt>
                <c:pt idx="341">
                  <c:v>7100</c:v>
                </c:pt>
                <c:pt idx="342">
                  <c:v>7015</c:v>
                </c:pt>
                <c:pt idx="343">
                  <c:v>6970</c:v>
                </c:pt>
                <c:pt idx="344">
                  <c:v>6680</c:v>
                </c:pt>
                <c:pt idx="345">
                  <c:v>5816</c:v>
                </c:pt>
                <c:pt idx="346">
                  <c:v>5564</c:v>
                </c:pt>
                <c:pt idx="347">
                  <c:v>7840</c:v>
                </c:pt>
                <c:pt idx="348">
                  <c:v>7614</c:v>
                </c:pt>
                <c:pt idx="349">
                  <c:v>7431</c:v>
                </c:pt>
                <c:pt idx="350">
                  <c:v>7307</c:v>
                </c:pt>
                <c:pt idx="351">
                  <c:v>6231</c:v>
                </c:pt>
                <c:pt idx="352">
                  <c:v>5313</c:v>
                </c:pt>
                <c:pt idx="353">
                  <c:v>5191</c:v>
                </c:pt>
                <c:pt idx="354">
                  <c:v>7447</c:v>
                </c:pt>
                <c:pt idx="355">
                  <c:v>6910</c:v>
                </c:pt>
                <c:pt idx="356">
                  <c:v>6229</c:v>
                </c:pt>
                <c:pt idx="357">
                  <c:v>5836</c:v>
                </c:pt>
                <c:pt idx="358">
                  <c:v>5413</c:v>
                </c:pt>
                <c:pt idx="359">
                  <c:v>4203</c:v>
                </c:pt>
                <c:pt idx="360">
                  <c:v>3863</c:v>
                </c:pt>
                <c:pt idx="361">
                  <c:v>5401</c:v>
                </c:pt>
                <c:pt idx="362">
                  <c:v>5032</c:v>
                </c:pt>
                <c:pt idx="363">
                  <c:v>4871</c:v>
                </c:pt>
                <c:pt idx="364">
                  <c:v>4411</c:v>
                </c:pt>
                <c:pt idx="365">
                  <c:v>3825</c:v>
                </c:pt>
                <c:pt idx="366">
                  <c:v>3124</c:v>
                </c:pt>
                <c:pt idx="367">
                  <c:v>3019</c:v>
                </c:pt>
                <c:pt idx="368">
                  <c:v>4441</c:v>
                </c:pt>
                <c:pt idx="369">
                  <c:v>4118</c:v>
                </c:pt>
                <c:pt idx="370">
                  <c:v>3706</c:v>
                </c:pt>
                <c:pt idx="371">
                  <c:v>3502</c:v>
                </c:pt>
                <c:pt idx="372">
                  <c:v>3364</c:v>
                </c:pt>
                <c:pt idx="373">
                  <c:v>3003</c:v>
                </c:pt>
                <c:pt idx="374">
                  <c:v>3087</c:v>
                </c:pt>
                <c:pt idx="375">
                  <c:v>4380</c:v>
                </c:pt>
                <c:pt idx="376">
                  <c:v>4158</c:v>
                </c:pt>
                <c:pt idx="377">
                  <c:v>4534</c:v>
                </c:pt>
                <c:pt idx="378">
                  <c:v>4412</c:v>
                </c:pt>
                <c:pt idx="379">
                  <c:v>4183</c:v>
                </c:pt>
                <c:pt idx="380">
                  <c:v>3852</c:v>
                </c:pt>
                <c:pt idx="381">
                  <c:v>4064</c:v>
                </c:pt>
                <c:pt idx="382">
                  <c:v>5795</c:v>
                </c:pt>
                <c:pt idx="383">
                  <c:v>6598</c:v>
                </c:pt>
                <c:pt idx="384">
                  <c:v>6762</c:v>
                </c:pt>
                <c:pt idx="385">
                  <c:v>6987</c:v>
                </c:pt>
                <c:pt idx="386">
                  <c:v>7620</c:v>
                </c:pt>
                <c:pt idx="387">
                  <c:v>7505</c:v>
                </c:pt>
                <c:pt idx="388">
                  <c:v>8568</c:v>
                </c:pt>
                <c:pt idx="389">
                  <c:v>12997</c:v>
                </c:pt>
                <c:pt idx="390">
                  <c:v>14505</c:v>
                </c:pt>
                <c:pt idx="391">
                  <c:v>16079</c:v>
                </c:pt>
                <c:pt idx="392">
                  <c:v>17499</c:v>
                </c:pt>
                <c:pt idx="393">
                  <c:v>17513</c:v>
                </c:pt>
                <c:pt idx="394">
                  <c:v>17066</c:v>
                </c:pt>
                <c:pt idx="395">
                  <c:v>18327</c:v>
                </c:pt>
                <c:pt idx="396">
                  <c:v>20259</c:v>
                </c:pt>
                <c:pt idx="397">
                  <c:v>22832</c:v>
                </c:pt>
                <c:pt idx="398">
                  <c:v>27421</c:v>
                </c:pt>
                <c:pt idx="399">
                  <c:v>36308</c:v>
                </c:pt>
                <c:pt idx="400">
                  <c:v>38673</c:v>
                </c:pt>
                <c:pt idx="401">
                  <c:v>35249</c:v>
                </c:pt>
                <c:pt idx="402">
                  <c:v>36694</c:v>
                </c:pt>
                <c:pt idx="403">
                  <c:v>49508</c:v>
                </c:pt>
                <c:pt idx="404">
                  <c:v>54102</c:v>
                </c:pt>
                <c:pt idx="405">
                  <c:v>53859</c:v>
                </c:pt>
                <c:pt idx="406">
                  <c:v>54917</c:v>
                </c:pt>
                <c:pt idx="407">
                  <c:v>56363</c:v>
                </c:pt>
                <c:pt idx="408">
                  <c:v>54523</c:v>
                </c:pt>
                <c:pt idx="409">
                  <c:v>57140</c:v>
                </c:pt>
                <c:pt idx="410">
                  <c:v>90411</c:v>
                </c:pt>
                <c:pt idx="411">
                  <c:v>93104</c:v>
                </c:pt>
                <c:pt idx="412">
                  <c:v>109780</c:v>
                </c:pt>
                <c:pt idx="413">
                  <c:v>102174</c:v>
                </c:pt>
                <c:pt idx="414">
                  <c:v>104794</c:v>
                </c:pt>
                <c:pt idx="415">
                  <c:v>95337</c:v>
                </c:pt>
                <c:pt idx="416">
                  <c:v>99531</c:v>
                </c:pt>
                <c:pt idx="417">
                  <c:v>171415</c:v>
                </c:pt>
                <c:pt idx="418">
                  <c:v>169974</c:v>
                </c:pt>
                <c:pt idx="419">
                  <c:v>165834</c:v>
                </c:pt>
                <c:pt idx="420">
                  <c:v>166169</c:v>
                </c:pt>
                <c:pt idx="421">
                  <c:v>163525</c:v>
                </c:pt>
                <c:pt idx="422">
                  <c:v>139604</c:v>
                </c:pt>
                <c:pt idx="423">
                  <c:v>138966</c:v>
                </c:pt>
                <c:pt idx="424">
                  <c:v>219194</c:v>
                </c:pt>
                <c:pt idx="425">
                  <c:v>198783</c:v>
                </c:pt>
                <c:pt idx="426">
                  <c:v>266820</c:v>
                </c:pt>
                <c:pt idx="427">
                  <c:v>254284</c:v>
                </c:pt>
                <c:pt idx="428">
                  <c:v>243589</c:v>
                </c:pt>
                <c:pt idx="429">
                  <c:v>210679</c:v>
                </c:pt>
                <c:pt idx="430">
                  <c:v>202645</c:v>
                </c:pt>
                <c:pt idx="431">
                  <c:v>342396</c:v>
                </c:pt>
                <c:pt idx="432">
                  <c:v>327492</c:v>
                </c:pt>
                <c:pt idx="433">
                  <c:v>282949</c:v>
                </c:pt>
                <c:pt idx="434">
                  <c:v>383611</c:v>
                </c:pt>
                <c:pt idx="435">
                  <c:v>350126</c:v>
                </c:pt>
                <c:pt idx="436">
                  <c:v>309741</c:v>
                </c:pt>
                <c:pt idx="437">
                  <c:v>362222</c:v>
                </c:pt>
                <c:pt idx="438">
                  <c:v>400445</c:v>
                </c:pt>
                <c:pt idx="439">
                  <c:v>621035</c:v>
                </c:pt>
                <c:pt idx="440">
                  <c:v>406778</c:v>
                </c:pt>
                <c:pt idx="441">
                  <c:v>381317</c:v>
                </c:pt>
                <c:pt idx="442">
                  <c:v>334545</c:v>
                </c:pt>
                <c:pt idx="443">
                  <c:v>209087</c:v>
                </c:pt>
                <c:pt idx="444">
                  <c:v>353850</c:v>
                </c:pt>
                <c:pt idx="445">
                  <c:v>490671</c:v>
                </c:pt>
                <c:pt idx="446">
                  <c:v>395486</c:v>
                </c:pt>
                <c:pt idx="447">
                  <c:v>339420</c:v>
                </c:pt>
                <c:pt idx="448">
                  <c:v>335475</c:v>
                </c:pt>
                <c:pt idx="449">
                  <c:v>318013</c:v>
                </c:pt>
                <c:pt idx="450">
                  <c:v>187129</c:v>
                </c:pt>
                <c:pt idx="451">
                  <c:v>347434</c:v>
                </c:pt>
                <c:pt idx="452">
                  <c:v>424532</c:v>
                </c:pt>
                <c:pt idx="453">
                  <c:v>320654</c:v>
                </c:pt>
                <c:pt idx="454">
                  <c:v>280210</c:v>
                </c:pt>
                <c:pt idx="455">
                  <c:v>264132</c:v>
                </c:pt>
                <c:pt idx="456">
                  <c:v>234233</c:v>
                </c:pt>
                <c:pt idx="457">
                  <c:v>127154</c:v>
                </c:pt>
                <c:pt idx="458">
                  <c:v>266066</c:v>
                </c:pt>
                <c:pt idx="459">
                  <c:v>286222</c:v>
                </c:pt>
                <c:pt idx="460">
                  <c:v>224763</c:v>
                </c:pt>
                <c:pt idx="461">
                  <c:v>205286</c:v>
                </c:pt>
                <c:pt idx="462">
                  <c:v>185506</c:v>
                </c:pt>
                <c:pt idx="463">
                  <c:v>164426</c:v>
                </c:pt>
                <c:pt idx="464">
                  <c:v>90895</c:v>
                </c:pt>
                <c:pt idx="465">
                  <c:v>210695</c:v>
                </c:pt>
                <c:pt idx="466">
                  <c:v>195363</c:v>
                </c:pt>
                <c:pt idx="467">
                  <c:v>148412</c:v>
                </c:pt>
                <c:pt idx="468">
                  <c:v>125807</c:v>
                </c:pt>
                <c:pt idx="469">
                  <c:v>107877</c:v>
                </c:pt>
                <c:pt idx="470">
                  <c:v>92957</c:v>
                </c:pt>
                <c:pt idx="471">
                  <c:v>47715</c:v>
                </c:pt>
                <c:pt idx="472">
                  <c:v>118460</c:v>
                </c:pt>
                <c:pt idx="473">
                  <c:v>111278</c:v>
                </c:pt>
                <c:pt idx="474">
                  <c:v>90830</c:v>
                </c:pt>
                <c:pt idx="475">
                  <c:v>81033</c:v>
                </c:pt>
                <c:pt idx="476">
                  <c:v>75401</c:v>
                </c:pt>
                <c:pt idx="477">
                  <c:v>64672</c:v>
                </c:pt>
                <c:pt idx="478">
                  <c:v>34358</c:v>
                </c:pt>
                <c:pt idx="479">
                  <c:v>80324</c:v>
                </c:pt>
                <c:pt idx="480">
                  <c:v>76751</c:v>
                </c:pt>
                <c:pt idx="481">
                  <c:v>57448</c:v>
                </c:pt>
                <c:pt idx="482">
                  <c:v>50552</c:v>
                </c:pt>
                <c:pt idx="483">
                  <c:v>43269</c:v>
                </c:pt>
                <c:pt idx="484">
                  <c:v>37753</c:v>
                </c:pt>
                <c:pt idx="485">
                  <c:v>20067</c:v>
                </c:pt>
                <c:pt idx="486">
                  <c:v>51110</c:v>
                </c:pt>
                <c:pt idx="487">
                  <c:v>49048</c:v>
                </c:pt>
                <c:pt idx="488">
                  <c:v>42281</c:v>
                </c:pt>
                <c:pt idx="489">
                  <c:v>26691</c:v>
                </c:pt>
                <c:pt idx="490">
                  <c:v>39584</c:v>
                </c:pt>
                <c:pt idx="491">
                  <c:v>40038</c:v>
                </c:pt>
                <c:pt idx="492">
                  <c:v>20581</c:v>
                </c:pt>
                <c:pt idx="493">
                  <c:v>49914</c:v>
                </c:pt>
                <c:pt idx="494">
                  <c:v>43905</c:v>
                </c:pt>
                <c:pt idx="495">
                  <c:v>35889</c:v>
                </c:pt>
                <c:pt idx="496">
                  <c:v>32433</c:v>
                </c:pt>
                <c:pt idx="497">
                  <c:v>29567</c:v>
                </c:pt>
                <c:pt idx="498">
                  <c:v>25418</c:v>
                </c:pt>
                <c:pt idx="499">
                  <c:v>13285</c:v>
                </c:pt>
                <c:pt idx="500">
                  <c:v>35101</c:v>
                </c:pt>
                <c:pt idx="501">
                  <c:v>31337</c:v>
                </c:pt>
                <c:pt idx="502">
                  <c:v>28117</c:v>
                </c:pt>
                <c:pt idx="503">
                  <c:v>25116</c:v>
                </c:pt>
                <c:pt idx="504">
                  <c:v>23447</c:v>
                </c:pt>
                <c:pt idx="505">
                  <c:v>19283</c:v>
                </c:pt>
                <c:pt idx="506">
                  <c:v>9970</c:v>
                </c:pt>
                <c:pt idx="507">
                  <c:v>26332</c:v>
                </c:pt>
                <c:pt idx="508">
                  <c:v>23938</c:v>
                </c:pt>
                <c:pt idx="509">
                  <c:v>18805</c:v>
                </c:pt>
                <c:pt idx="510">
                  <c:v>16567</c:v>
                </c:pt>
                <c:pt idx="511">
                  <c:v>14388</c:v>
                </c:pt>
                <c:pt idx="512">
                  <c:v>12642</c:v>
                </c:pt>
                <c:pt idx="513">
                  <c:v>6132</c:v>
                </c:pt>
                <c:pt idx="514">
                  <c:v>17175</c:v>
                </c:pt>
                <c:pt idx="515">
                  <c:v>15782</c:v>
                </c:pt>
                <c:pt idx="516">
                  <c:v>9882</c:v>
                </c:pt>
                <c:pt idx="517">
                  <c:v>12527</c:v>
                </c:pt>
                <c:pt idx="518">
                  <c:v>12018</c:v>
                </c:pt>
                <c:pt idx="519">
                  <c:v>9825</c:v>
                </c:pt>
                <c:pt idx="520">
                  <c:v>5011</c:v>
                </c:pt>
                <c:pt idx="521">
                  <c:v>6171</c:v>
                </c:pt>
                <c:pt idx="522">
                  <c:v>13335</c:v>
                </c:pt>
                <c:pt idx="523">
                  <c:v>12143</c:v>
                </c:pt>
                <c:pt idx="524">
                  <c:v>9301</c:v>
                </c:pt>
                <c:pt idx="525">
                  <c:v>8432</c:v>
                </c:pt>
                <c:pt idx="526">
                  <c:v>7369</c:v>
                </c:pt>
                <c:pt idx="527">
                  <c:v>3814</c:v>
                </c:pt>
                <c:pt idx="528">
                  <c:v>9761</c:v>
                </c:pt>
                <c:pt idx="529">
                  <c:v>9417</c:v>
                </c:pt>
                <c:pt idx="530">
                  <c:v>7970</c:v>
                </c:pt>
                <c:pt idx="531">
                  <c:v>7185</c:v>
                </c:pt>
                <c:pt idx="532">
                  <c:v>6816</c:v>
                </c:pt>
                <c:pt idx="533">
                  <c:v>6060</c:v>
                </c:pt>
                <c:pt idx="534">
                  <c:v>3516</c:v>
                </c:pt>
                <c:pt idx="535">
                  <c:v>9289</c:v>
                </c:pt>
                <c:pt idx="536">
                  <c:v>8970</c:v>
                </c:pt>
                <c:pt idx="537">
                  <c:v>7487</c:v>
                </c:pt>
                <c:pt idx="538">
                  <c:v>7187</c:v>
                </c:pt>
                <c:pt idx="539">
                  <c:v>6772</c:v>
                </c:pt>
                <c:pt idx="540">
                  <c:v>6234</c:v>
                </c:pt>
                <c:pt idx="541">
                  <c:v>3416</c:v>
                </c:pt>
                <c:pt idx="542">
                  <c:v>9879</c:v>
                </c:pt>
                <c:pt idx="543">
                  <c:v>10428</c:v>
                </c:pt>
                <c:pt idx="544">
                  <c:v>9583</c:v>
                </c:pt>
                <c:pt idx="545">
                  <c:v>9511</c:v>
                </c:pt>
                <c:pt idx="546">
                  <c:v>10701</c:v>
                </c:pt>
                <c:pt idx="547">
                  <c:v>10028</c:v>
                </c:pt>
                <c:pt idx="548">
                  <c:v>6232</c:v>
                </c:pt>
                <c:pt idx="549">
                  <c:v>18114</c:v>
                </c:pt>
                <c:pt idx="550">
                  <c:v>19335</c:v>
                </c:pt>
                <c:pt idx="551">
                  <c:v>18482</c:v>
                </c:pt>
                <c:pt idx="552">
                  <c:v>19286</c:v>
                </c:pt>
                <c:pt idx="553">
                  <c:v>20253</c:v>
                </c:pt>
                <c:pt idx="554">
                  <c:v>20368</c:v>
                </c:pt>
                <c:pt idx="555">
                  <c:v>12666</c:v>
                </c:pt>
                <c:pt idx="556">
                  <c:v>37324</c:v>
                </c:pt>
                <c:pt idx="557">
                  <c:v>40223</c:v>
                </c:pt>
                <c:pt idx="558">
                  <c:v>39139</c:v>
                </c:pt>
                <c:pt idx="559">
                  <c:v>38848</c:v>
                </c:pt>
                <c:pt idx="560">
                  <c:v>41284</c:v>
                </c:pt>
                <c:pt idx="561">
                  <c:v>40306</c:v>
                </c:pt>
                <c:pt idx="562">
                  <c:v>26259</c:v>
                </c:pt>
                <c:pt idx="563">
                  <c:v>73515</c:v>
                </c:pt>
                <c:pt idx="564">
                  <c:v>76333</c:v>
                </c:pt>
                <c:pt idx="565">
                  <c:v>71106</c:v>
                </c:pt>
                <c:pt idx="566">
                  <c:v>68574</c:v>
                </c:pt>
                <c:pt idx="567">
                  <c:v>68510</c:v>
                </c:pt>
                <c:pt idx="568">
                  <c:v>65342</c:v>
                </c:pt>
                <c:pt idx="569">
                  <c:v>35840</c:v>
                </c:pt>
                <c:pt idx="570">
                  <c:v>99199</c:v>
                </c:pt>
                <c:pt idx="571">
                  <c:v>100188</c:v>
                </c:pt>
                <c:pt idx="572">
                  <c:v>88313</c:v>
                </c:pt>
                <c:pt idx="573">
                  <c:v>85246</c:v>
                </c:pt>
                <c:pt idx="574">
                  <c:v>81901</c:v>
                </c:pt>
                <c:pt idx="575">
                  <c:v>73537</c:v>
                </c:pt>
                <c:pt idx="576">
                  <c:v>44611</c:v>
                </c:pt>
                <c:pt idx="577">
                  <c:v>111723</c:v>
                </c:pt>
                <c:pt idx="578">
                  <c:v>119835</c:v>
                </c:pt>
                <c:pt idx="579">
                  <c:v>107821</c:v>
                </c:pt>
                <c:pt idx="580">
                  <c:v>112793</c:v>
                </c:pt>
                <c:pt idx="581">
                  <c:v>110598</c:v>
                </c:pt>
                <c:pt idx="582">
                  <c:v>105435</c:v>
                </c:pt>
                <c:pt idx="583">
                  <c:v>55226</c:v>
                </c:pt>
                <c:pt idx="584">
                  <c:v>149833</c:v>
                </c:pt>
                <c:pt idx="585">
                  <c:v>151706</c:v>
                </c:pt>
                <c:pt idx="586">
                  <c:v>137136</c:v>
                </c:pt>
                <c:pt idx="587">
                  <c:v>128634</c:v>
                </c:pt>
                <c:pt idx="588">
                  <c:v>124515</c:v>
                </c:pt>
                <c:pt idx="589">
                  <c:v>119508</c:v>
                </c:pt>
                <c:pt idx="590">
                  <c:v>62032</c:v>
                </c:pt>
                <c:pt idx="591">
                  <c:v>84076</c:v>
                </c:pt>
                <c:pt idx="592">
                  <c:v>180728</c:v>
                </c:pt>
                <c:pt idx="593">
                  <c:v>178479</c:v>
                </c:pt>
                <c:pt idx="594">
                  <c:v>138741</c:v>
                </c:pt>
                <c:pt idx="595">
                  <c:v>129333</c:v>
                </c:pt>
                <c:pt idx="596">
                  <c:v>110886</c:v>
                </c:pt>
                <c:pt idx="597">
                  <c:v>59006</c:v>
                </c:pt>
                <c:pt idx="598">
                  <c:v>150182</c:v>
                </c:pt>
                <c:pt idx="599">
                  <c:v>139269</c:v>
                </c:pt>
                <c:pt idx="600">
                  <c:v>113329</c:v>
                </c:pt>
                <c:pt idx="601">
                  <c:v>101094</c:v>
                </c:pt>
                <c:pt idx="602">
                  <c:v>95553</c:v>
                </c:pt>
                <c:pt idx="603">
                  <c:v>85212</c:v>
                </c:pt>
                <c:pt idx="604">
                  <c:v>43100</c:v>
                </c:pt>
                <c:pt idx="605">
                  <c:v>115592</c:v>
                </c:pt>
                <c:pt idx="606">
                  <c:v>103901</c:v>
                </c:pt>
                <c:pt idx="607">
                  <c:v>81543</c:v>
                </c:pt>
                <c:pt idx="608">
                  <c:v>89536</c:v>
                </c:pt>
                <c:pt idx="609">
                  <c:v>79698</c:v>
                </c:pt>
                <c:pt idx="610">
                  <c:v>72099</c:v>
                </c:pt>
                <c:pt idx="611">
                  <c:v>37519</c:v>
                </c:pt>
                <c:pt idx="612">
                  <c:v>99793</c:v>
                </c:pt>
                <c:pt idx="613">
                  <c:v>85486</c:v>
                </c:pt>
                <c:pt idx="614">
                  <c:v>72612</c:v>
                </c:pt>
                <c:pt idx="615">
                  <c:v>69376</c:v>
                </c:pt>
                <c:pt idx="616">
                  <c:v>42677</c:v>
                </c:pt>
                <c:pt idx="617">
                  <c:v>28186</c:v>
                </c:pt>
                <c:pt idx="618">
                  <c:v>36911</c:v>
                </c:pt>
                <c:pt idx="619">
                  <c:v>57271</c:v>
                </c:pt>
                <c:pt idx="620">
                  <c:v>93945</c:v>
                </c:pt>
                <c:pt idx="621">
                  <c:v>71436</c:v>
                </c:pt>
                <c:pt idx="622">
                  <c:v>51837</c:v>
                </c:pt>
                <c:pt idx="623">
                  <c:v>43422</c:v>
                </c:pt>
                <c:pt idx="624">
                  <c:v>34728</c:v>
                </c:pt>
                <c:pt idx="625">
                  <c:v>19378</c:v>
                </c:pt>
                <c:pt idx="626">
                  <c:v>47879</c:v>
                </c:pt>
                <c:pt idx="627">
                  <c:v>41251</c:v>
                </c:pt>
                <c:pt idx="628">
                  <c:v>32986</c:v>
                </c:pt>
                <c:pt idx="629">
                  <c:v>29083</c:v>
                </c:pt>
                <c:pt idx="630">
                  <c:v>29324</c:v>
                </c:pt>
                <c:pt idx="631">
                  <c:v>25757</c:v>
                </c:pt>
                <c:pt idx="632">
                  <c:v>14149</c:v>
                </c:pt>
                <c:pt idx="633">
                  <c:v>39391</c:v>
                </c:pt>
                <c:pt idx="634">
                  <c:v>36119</c:v>
                </c:pt>
                <c:pt idx="635">
                  <c:v>30845</c:v>
                </c:pt>
                <c:pt idx="636">
                  <c:v>28484</c:v>
                </c:pt>
                <c:pt idx="637">
                  <c:v>26942</c:v>
                </c:pt>
                <c:pt idx="638">
                  <c:v>23572</c:v>
                </c:pt>
                <c:pt idx="639">
                  <c:v>12141</c:v>
                </c:pt>
                <c:pt idx="640">
                  <c:v>16412</c:v>
                </c:pt>
                <c:pt idx="641">
                  <c:v>34716</c:v>
                </c:pt>
                <c:pt idx="642">
                  <c:v>28632</c:v>
                </c:pt>
                <c:pt idx="643">
                  <c:v>22279</c:v>
                </c:pt>
                <c:pt idx="644">
                  <c:v>19419</c:v>
                </c:pt>
                <c:pt idx="645">
                  <c:v>17645</c:v>
                </c:pt>
                <c:pt idx="646">
                  <c:v>8968</c:v>
                </c:pt>
                <c:pt idx="647">
                  <c:v>15460</c:v>
                </c:pt>
                <c:pt idx="648">
                  <c:v>30509</c:v>
                </c:pt>
                <c:pt idx="649">
                  <c:v>26925</c:v>
                </c:pt>
                <c:pt idx="650">
                  <c:v>23571</c:v>
                </c:pt>
                <c:pt idx="651">
                  <c:v>22824</c:v>
                </c:pt>
                <c:pt idx="652">
                  <c:v>21453</c:v>
                </c:pt>
                <c:pt idx="653">
                  <c:v>11021</c:v>
                </c:pt>
                <c:pt idx="654">
                  <c:v>33215</c:v>
                </c:pt>
                <c:pt idx="655">
                  <c:v>29485</c:v>
                </c:pt>
                <c:pt idx="656">
                  <c:v>25365</c:v>
                </c:pt>
                <c:pt idx="657">
                  <c:v>24725</c:v>
                </c:pt>
                <c:pt idx="658">
                  <c:v>26890</c:v>
                </c:pt>
                <c:pt idx="659">
                  <c:v>26233</c:v>
                </c:pt>
                <c:pt idx="660">
                  <c:v>14296</c:v>
                </c:pt>
                <c:pt idx="661">
                  <c:v>43734</c:v>
                </c:pt>
                <c:pt idx="662">
                  <c:v>40811</c:v>
                </c:pt>
                <c:pt idx="663">
                  <c:v>34969</c:v>
                </c:pt>
                <c:pt idx="664">
                  <c:v>35912</c:v>
                </c:pt>
                <c:pt idx="665">
                  <c:v>37307</c:v>
                </c:pt>
                <c:pt idx="666">
                  <c:v>34490</c:v>
                </c:pt>
                <c:pt idx="667">
                  <c:v>18500</c:v>
                </c:pt>
                <c:pt idx="668">
                  <c:v>58354</c:v>
                </c:pt>
                <c:pt idx="669">
                  <c:v>54729</c:v>
                </c:pt>
                <c:pt idx="670">
                  <c:v>46874</c:v>
                </c:pt>
                <c:pt idx="671">
                  <c:v>43430</c:v>
                </c:pt>
                <c:pt idx="672">
                  <c:v>40887</c:v>
                </c:pt>
                <c:pt idx="673">
                  <c:v>36658</c:v>
                </c:pt>
                <c:pt idx="674">
                  <c:v>18661</c:v>
                </c:pt>
                <c:pt idx="675">
                  <c:v>62258</c:v>
                </c:pt>
                <c:pt idx="676">
                  <c:v>62459</c:v>
                </c:pt>
                <c:pt idx="677">
                  <c:v>55343</c:v>
                </c:pt>
                <c:pt idx="678">
                  <c:v>54495</c:v>
                </c:pt>
                <c:pt idx="679">
                  <c:v>54303</c:v>
                </c:pt>
                <c:pt idx="680">
                  <c:v>48442</c:v>
                </c:pt>
                <c:pt idx="681">
                  <c:v>23747</c:v>
                </c:pt>
                <c:pt idx="682">
                  <c:v>72859</c:v>
                </c:pt>
                <c:pt idx="683">
                  <c:v>66562</c:v>
                </c:pt>
                <c:pt idx="684">
                  <c:v>55410</c:v>
                </c:pt>
                <c:pt idx="685">
                  <c:v>49391</c:v>
                </c:pt>
                <c:pt idx="686">
                  <c:v>50559</c:v>
                </c:pt>
                <c:pt idx="687">
                  <c:v>45994</c:v>
                </c:pt>
                <c:pt idx="688">
                  <c:v>23072</c:v>
                </c:pt>
                <c:pt idx="689">
                  <c:v>72852</c:v>
                </c:pt>
                <c:pt idx="690">
                  <c:v>70295</c:v>
                </c:pt>
                <c:pt idx="691">
                  <c:v>59063</c:v>
                </c:pt>
                <c:pt idx="692">
                  <c:v>53681</c:v>
                </c:pt>
                <c:pt idx="693">
                  <c:v>52773</c:v>
                </c:pt>
                <c:pt idx="694">
                  <c:v>47006</c:v>
                </c:pt>
                <c:pt idx="695">
                  <c:v>22311</c:v>
                </c:pt>
                <c:pt idx="696">
                  <c:v>71460</c:v>
                </c:pt>
                <c:pt idx="697">
                  <c:v>67390</c:v>
                </c:pt>
                <c:pt idx="698">
                  <c:v>57055</c:v>
                </c:pt>
                <c:pt idx="699">
                  <c:v>52970</c:v>
                </c:pt>
                <c:pt idx="700">
                  <c:v>52847</c:v>
                </c:pt>
                <c:pt idx="701">
                  <c:v>46544</c:v>
                </c:pt>
                <c:pt idx="702">
                  <c:v>23150</c:v>
                </c:pt>
                <c:pt idx="703">
                  <c:v>77582</c:v>
                </c:pt>
                <c:pt idx="704">
                  <c:v>74692</c:v>
                </c:pt>
                <c:pt idx="705">
                  <c:v>65231</c:v>
                </c:pt>
                <c:pt idx="706">
                  <c:v>62710</c:v>
                </c:pt>
                <c:pt idx="707">
                  <c:v>62719</c:v>
                </c:pt>
                <c:pt idx="708">
                  <c:v>54293</c:v>
                </c:pt>
                <c:pt idx="709">
                  <c:v>25653</c:v>
                </c:pt>
                <c:pt idx="710">
                  <c:v>86819</c:v>
                </c:pt>
                <c:pt idx="711">
                  <c:v>84546</c:v>
                </c:pt>
                <c:pt idx="712">
                  <c:v>70139</c:v>
                </c:pt>
                <c:pt idx="713">
                  <c:v>66930</c:v>
                </c:pt>
                <c:pt idx="714">
                  <c:v>66904</c:v>
                </c:pt>
                <c:pt idx="715">
                  <c:v>58833</c:v>
                </c:pt>
                <c:pt idx="716">
                  <c:v>26608</c:v>
                </c:pt>
                <c:pt idx="717">
                  <c:v>87521</c:v>
                </c:pt>
                <c:pt idx="718">
                  <c:v>88143</c:v>
                </c:pt>
                <c:pt idx="719">
                  <c:v>75716</c:v>
                </c:pt>
                <c:pt idx="720">
                  <c:v>68141</c:v>
                </c:pt>
                <c:pt idx="721">
                  <c:v>66182</c:v>
                </c:pt>
                <c:pt idx="722">
                  <c:v>58402</c:v>
                </c:pt>
                <c:pt idx="723">
                  <c:v>25523</c:v>
                </c:pt>
                <c:pt idx="724">
                  <c:v>87573</c:v>
                </c:pt>
                <c:pt idx="725">
                  <c:v>87480</c:v>
                </c:pt>
                <c:pt idx="726">
                  <c:v>71392</c:v>
                </c:pt>
                <c:pt idx="727">
                  <c:v>65194</c:v>
                </c:pt>
                <c:pt idx="728">
                  <c:v>63086</c:v>
                </c:pt>
                <c:pt idx="729">
                  <c:v>57492</c:v>
                </c:pt>
                <c:pt idx="730">
                  <c:v>22720</c:v>
                </c:pt>
                <c:pt idx="731">
                  <c:v>81027</c:v>
                </c:pt>
                <c:pt idx="732">
                  <c:v>78540</c:v>
                </c:pt>
                <c:pt idx="733">
                  <c:v>64075</c:v>
                </c:pt>
                <c:pt idx="734">
                  <c:v>56920</c:v>
                </c:pt>
                <c:pt idx="735">
                  <c:v>53770</c:v>
                </c:pt>
                <c:pt idx="736">
                  <c:v>46737</c:v>
                </c:pt>
                <c:pt idx="737">
                  <c:v>19081</c:v>
                </c:pt>
                <c:pt idx="738">
                  <c:v>60019</c:v>
                </c:pt>
                <c:pt idx="739">
                  <c:v>54315</c:v>
                </c:pt>
                <c:pt idx="740">
                  <c:v>43919</c:v>
                </c:pt>
                <c:pt idx="741">
                  <c:v>39700</c:v>
                </c:pt>
                <c:pt idx="742">
                  <c:v>36676</c:v>
                </c:pt>
                <c:pt idx="743">
                  <c:v>32549</c:v>
                </c:pt>
                <c:pt idx="744">
                  <c:v>14127</c:v>
                </c:pt>
                <c:pt idx="745">
                  <c:v>40169</c:v>
                </c:pt>
                <c:pt idx="746">
                  <c:v>36883</c:v>
                </c:pt>
                <c:pt idx="747">
                  <c:v>29800</c:v>
                </c:pt>
                <c:pt idx="748">
                  <c:v>27375</c:v>
                </c:pt>
                <c:pt idx="749">
                  <c:v>27637</c:v>
                </c:pt>
                <c:pt idx="750">
                  <c:v>16612</c:v>
                </c:pt>
                <c:pt idx="751">
                  <c:v>9210</c:v>
                </c:pt>
                <c:pt idx="752">
                  <c:v>12247</c:v>
                </c:pt>
                <c:pt idx="753">
                  <c:v>19521</c:v>
                </c:pt>
                <c:pt idx="754">
                  <c:v>35071</c:v>
                </c:pt>
                <c:pt idx="755">
                  <c:v>31695</c:v>
                </c:pt>
                <c:pt idx="756">
                  <c:v>23590</c:v>
                </c:pt>
                <c:pt idx="757">
                  <c:v>18861</c:v>
                </c:pt>
                <c:pt idx="758">
                  <c:v>7411</c:v>
                </c:pt>
                <c:pt idx="759">
                  <c:v>19611</c:v>
                </c:pt>
                <c:pt idx="760">
                  <c:v>20412</c:v>
                </c:pt>
                <c:pt idx="761">
                  <c:v>16849</c:v>
                </c:pt>
                <c:pt idx="762">
                  <c:v>14951</c:v>
                </c:pt>
                <c:pt idx="763">
                  <c:v>14612</c:v>
                </c:pt>
                <c:pt idx="764">
                  <c:v>14004</c:v>
                </c:pt>
                <c:pt idx="765">
                  <c:v>5847</c:v>
                </c:pt>
                <c:pt idx="766">
                  <c:v>16109</c:v>
                </c:pt>
                <c:pt idx="767">
                  <c:v>17920</c:v>
                </c:pt>
                <c:pt idx="768">
                  <c:v>14658</c:v>
                </c:pt>
                <c:pt idx="769">
                  <c:v>13497</c:v>
                </c:pt>
                <c:pt idx="770">
                  <c:v>12799</c:v>
                </c:pt>
                <c:pt idx="771">
                  <c:v>12038</c:v>
                </c:pt>
                <c:pt idx="772">
                  <c:v>5166</c:v>
                </c:pt>
                <c:pt idx="773">
                  <c:v>14361</c:v>
                </c:pt>
                <c:pt idx="774">
                  <c:v>14948</c:v>
                </c:pt>
                <c:pt idx="775">
                  <c:v>12511</c:v>
                </c:pt>
                <c:pt idx="776">
                  <c:v>11430</c:v>
                </c:pt>
                <c:pt idx="777">
                  <c:v>10714</c:v>
                </c:pt>
                <c:pt idx="778">
                  <c:v>10268</c:v>
                </c:pt>
                <c:pt idx="779">
                  <c:v>4316</c:v>
                </c:pt>
                <c:pt idx="780">
                  <c:v>11867</c:v>
                </c:pt>
                <c:pt idx="781">
                  <c:v>13067</c:v>
                </c:pt>
                <c:pt idx="782">
                  <c:v>10839</c:v>
                </c:pt>
                <c:pt idx="783">
                  <c:v>10037</c:v>
                </c:pt>
                <c:pt idx="784">
                  <c:v>10050</c:v>
                </c:pt>
                <c:pt idx="785">
                  <c:v>9204</c:v>
                </c:pt>
                <c:pt idx="786">
                  <c:v>4016</c:v>
                </c:pt>
                <c:pt idx="787">
                  <c:v>10807</c:v>
                </c:pt>
                <c:pt idx="788">
                  <c:v>12286</c:v>
                </c:pt>
                <c:pt idx="789">
                  <c:v>7547</c:v>
                </c:pt>
                <c:pt idx="790">
                  <c:v>10403</c:v>
                </c:pt>
                <c:pt idx="791">
                  <c:v>11241</c:v>
                </c:pt>
                <c:pt idx="792">
                  <c:v>9807</c:v>
                </c:pt>
                <c:pt idx="793">
                  <c:v>4293</c:v>
                </c:pt>
                <c:pt idx="794">
                  <c:v>12272</c:v>
                </c:pt>
                <c:pt idx="795">
                  <c:v>12787</c:v>
                </c:pt>
                <c:pt idx="796">
                  <c:v>10881</c:v>
                </c:pt>
                <c:pt idx="797">
                  <c:v>10327</c:v>
                </c:pt>
                <c:pt idx="798">
                  <c:v>9999</c:v>
                </c:pt>
                <c:pt idx="799">
                  <c:v>9331</c:v>
                </c:pt>
                <c:pt idx="800">
                  <c:v>4196</c:v>
                </c:pt>
                <c:pt idx="801">
                  <c:v>11397</c:v>
                </c:pt>
                <c:pt idx="802">
                  <c:v>11892</c:v>
                </c:pt>
                <c:pt idx="803">
                  <c:v>9928</c:v>
                </c:pt>
                <c:pt idx="804">
                  <c:v>9061</c:v>
                </c:pt>
                <c:pt idx="805">
                  <c:v>9246</c:v>
                </c:pt>
                <c:pt idx="806">
                  <c:v>8800</c:v>
                </c:pt>
                <c:pt idx="807">
                  <c:v>3924</c:v>
                </c:pt>
                <c:pt idx="808">
                  <c:v>12009</c:v>
                </c:pt>
                <c:pt idx="809">
                  <c:v>13071</c:v>
                </c:pt>
                <c:pt idx="810">
                  <c:v>11395</c:v>
                </c:pt>
                <c:pt idx="811">
                  <c:v>10275</c:v>
                </c:pt>
                <c:pt idx="812">
                  <c:v>10446</c:v>
                </c:pt>
                <c:pt idx="813">
                  <c:v>9354</c:v>
                </c:pt>
                <c:pt idx="814">
                  <c:v>4199</c:v>
                </c:pt>
                <c:pt idx="815">
                  <c:v>12122</c:v>
                </c:pt>
                <c:pt idx="816">
                  <c:v>13127</c:v>
                </c:pt>
                <c:pt idx="817">
                  <c:v>11028</c:v>
                </c:pt>
                <c:pt idx="818">
                  <c:v>10358</c:v>
                </c:pt>
                <c:pt idx="819">
                  <c:v>10515</c:v>
                </c:pt>
                <c:pt idx="820">
                  <c:v>9686</c:v>
                </c:pt>
                <c:pt idx="821">
                  <c:v>4348</c:v>
                </c:pt>
                <c:pt idx="822">
                  <c:v>13363</c:v>
                </c:pt>
                <c:pt idx="823">
                  <c:v>14454</c:v>
                </c:pt>
                <c:pt idx="824">
                  <c:v>12071</c:v>
                </c:pt>
                <c:pt idx="825">
                  <c:v>10724</c:v>
                </c:pt>
                <c:pt idx="826">
                  <c:v>10360</c:v>
                </c:pt>
                <c:pt idx="827">
                  <c:v>9538</c:v>
                </c:pt>
                <c:pt idx="828">
                  <c:v>3995</c:v>
                </c:pt>
                <c:pt idx="829">
                  <c:v>12436</c:v>
                </c:pt>
                <c:pt idx="830">
                  <c:v>13917</c:v>
                </c:pt>
                <c:pt idx="831">
                  <c:v>11589</c:v>
                </c:pt>
                <c:pt idx="832">
                  <c:v>11661</c:v>
                </c:pt>
                <c:pt idx="833">
                  <c:v>11674</c:v>
                </c:pt>
                <c:pt idx="834">
                  <c:v>10182</c:v>
                </c:pt>
                <c:pt idx="835">
                  <c:v>4936</c:v>
                </c:pt>
                <c:pt idx="836">
                  <c:v>15163</c:v>
                </c:pt>
                <c:pt idx="837">
                  <c:v>16495</c:v>
                </c:pt>
                <c:pt idx="838">
                  <c:v>14084</c:v>
                </c:pt>
                <c:pt idx="839">
                  <c:v>13588</c:v>
                </c:pt>
                <c:pt idx="840">
                  <c:v>13789</c:v>
                </c:pt>
                <c:pt idx="841">
                  <c:v>11821</c:v>
                </c:pt>
                <c:pt idx="842">
                  <c:v>5020</c:v>
                </c:pt>
                <c:pt idx="843">
                  <c:v>14809</c:v>
                </c:pt>
                <c:pt idx="844">
                  <c:v>16378</c:v>
                </c:pt>
                <c:pt idx="845">
                  <c:v>14272</c:v>
                </c:pt>
                <c:pt idx="846">
                  <c:v>13778</c:v>
                </c:pt>
                <c:pt idx="847">
                  <c:v>14807</c:v>
                </c:pt>
                <c:pt idx="848">
                  <c:v>13610</c:v>
                </c:pt>
                <c:pt idx="849">
                  <c:v>5771</c:v>
                </c:pt>
                <c:pt idx="850">
                  <c:v>15729</c:v>
                </c:pt>
                <c:pt idx="851">
                  <c:v>20190</c:v>
                </c:pt>
                <c:pt idx="852">
                  <c:v>20139</c:v>
                </c:pt>
                <c:pt idx="853">
                  <c:v>18738</c:v>
                </c:pt>
                <c:pt idx="854">
                  <c:v>11787</c:v>
                </c:pt>
                <c:pt idx="855">
                  <c:v>14734</c:v>
                </c:pt>
                <c:pt idx="856">
                  <c:v>8154</c:v>
                </c:pt>
                <c:pt idx="857">
                  <c:v>21674</c:v>
                </c:pt>
                <c:pt idx="858">
                  <c:v>23513</c:v>
                </c:pt>
                <c:pt idx="859">
                  <c:v>20567</c:v>
                </c:pt>
                <c:pt idx="860">
                  <c:v>19983</c:v>
                </c:pt>
                <c:pt idx="861">
                  <c:v>19341</c:v>
                </c:pt>
                <c:pt idx="862">
                  <c:v>17382</c:v>
                </c:pt>
                <c:pt idx="863">
                  <c:v>7173</c:v>
                </c:pt>
                <c:pt idx="864">
                  <c:v>23670</c:v>
                </c:pt>
                <c:pt idx="865">
                  <c:v>26127</c:v>
                </c:pt>
                <c:pt idx="866">
                  <c:v>21783</c:v>
                </c:pt>
                <c:pt idx="867">
                  <c:v>19576</c:v>
                </c:pt>
                <c:pt idx="868">
                  <c:v>18098</c:v>
                </c:pt>
                <c:pt idx="869">
                  <c:v>16802</c:v>
                </c:pt>
                <c:pt idx="870">
                  <c:v>6794</c:v>
                </c:pt>
                <c:pt idx="871">
                  <c:v>21376</c:v>
                </c:pt>
                <c:pt idx="872">
                  <c:v>22950</c:v>
                </c:pt>
                <c:pt idx="873">
                  <c:v>19070</c:v>
                </c:pt>
                <c:pt idx="874">
                  <c:v>17925</c:v>
                </c:pt>
                <c:pt idx="875">
                  <c:v>17792</c:v>
                </c:pt>
                <c:pt idx="876">
                  <c:v>11724</c:v>
                </c:pt>
                <c:pt idx="877">
                  <c:v>6863</c:v>
                </c:pt>
                <c:pt idx="878">
                  <c:v>13517</c:v>
                </c:pt>
                <c:pt idx="879">
                  <c:v>24405</c:v>
                </c:pt>
                <c:pt idx="880">
                  <c:v>24598</c:v>
                </c:pt>
                <c:pt idx="881">
                  <c:v>19718</c:v>
                </c:pt>
                <c:pt idx="882">
                  <c:v>18736</c:v>
                </c:pt>
                <c:pt idx="883">
                  <c:v>16171</c:v>
                </c:pt>
                <c:pt idx="884">
                  <c:v>6945</c:v>
                </c:pt>
                <c:pt idx="885">
                  <c:v>19506</c:v>
                </c:pt>
                <c:pt idx="886">
                  <c:v>15154</c:v>
                </c:pt>
                <c:pt idx="887">
                  <c:v>20448</c:v>
                </c:pt>
                <c:pt idx="888">
                  <c:v>21211</c:v>
                </c:pt>
                <c:pt idx="889">
                  <c:v>17764</c:v>
                </c:pt>
                <c:pt idx="890">
                  <c:v>16001</c:v>
                </c:pt>
                <c:pt idx="891">
                  <c:v>4977</c:v>
                </c:pt>
                <c:pt idx="892">
                  <c:v>20804</c:v>
                </c:pt>
                <c:pt idx="893">
                  <c:v>20709</c:v>
                </c:pt>
                <c:pt idx="894">
                  <c:v>17418</c:v>
                </c:pt>
                <c:pt idx="895">
                  <c:v>16485</c:v>
                </c:pt>
                <c:pt idx="896">
                  <c:v>16747</c:v>
                </c:pt>
                <c:pt idx="897">
                  <c:v>15316</c:v>
                </c:pt>
                <c:pt idx="898">
                  <c:v>6375</c:v>
                </c:pt>
                <c:pt idx="899">
                  <c:v>19734</c:v>
                </c:pt>
                <c:pt idx="900">
                  <c:v>20961</c:v>
                </c:pt>
                <c:pt idx="901">
                  <c:v>17131</c:v>
                </c:pt>
                <c:pt idx="902">
                  <c:v>16246</c:v>
                </c:pt>
                <c:pt idx="903">
                  <c:v>16413</c:v>
                </c:pt>
                <c:pt idx="904">
                  <c:v>16062</c:v>
                </c:pt>
                <c:pt idx="905">
                  <c:v>6592</c:v>
                </c:pt>
                <c:pt idx="906">
                  <c:v>20847</c:v>
                </c:pt>
                <c:pt idx="907">
                  <c:v>21533</c:v>
                </c:pt>
                <c:pt idx="908">
                  <c:v>19297</c:v>
                </c:pt>
                <c:pt idx="909">
                  <c:v>18877</c:v>
                </c:pt>
                <c:pt idx="910">
                  <c:v>18882</c:v>
                </c:pt>
                <c:pt idx="911">
                  <c:v>17590</c:v>
                </c:pt>
                <c:pt idx="912">
                  <c:v>7513</c:v>
                </c:pt>
                <c:pt idx="913">
                  <c:v>25660</c:v>
                </c:pt>
                <c:pt idx="914">
                  <c:v>27434</c:v>
                </c:pt>
                <c:pt idx="915">
                  <c:v>24356</c:v>
                </c:pt>
                <c:pt idx="916">
                  <c:v>24767</c:v>
                </c:pt>
                <c:pt idx="917">
                  <c:v>25672</c:v>
                </c:pt>
                <c:pt idx="918">
                  <c:v>22566</c:v>
                </c:pt>
                <c:pt idx="919">
                  <c:v>9255</c:v>
                </c:pt>
                <c:pt idx="920">
                  <c:v>31224</c:v>
                </c:pt>
                <c:pt idx="921">
                  <c:v>34118</c:v>
                </c:pt>
                <c:pt idx="922">
                  <c:v>29347</c:v>
                </c:pt>
                <c:pt idx="923">
                  <c:v>29556</c:v>
                </c:pt>
                <c:pt idx="924">
                  <c:v>30870</c:v>
                </c:pt>
                <c:pt idx="925">
                  <c:v>28420</c:v>
                </c:pt>
                <c:pt idx="926">
                  <c:v>12114</c:v>
                </c:pt>
                <c:pt idx="927">
                  <c:v>41993</c:v>
                </c:pt>
                <c:pt idx="928">
                  <c:v>47028</c:v>
                </c:pt>
                <c:pt idx="929">
                  <c:v>40856</c:v>
                </c:pt>
                <c:pt idx="930">
                  <c:v>40897</c:v>
                </c:pt>
                <c:pt idx="931">
                  <c:v>42497</c:v>
                </c:pt>
                <c:pt idx="932">
                  <c:v>41573</c:v>
                </c:pt>
                <c:pt idx="933">
                  <c:v>16778</c:v>
                </c:pt>
                <c:pt idx="934">
                  <c:v>50813</c:v>
                </c:pt>
                <c:pt idx="935">
                  <c:v>57216</c:v>
                </c:pt>
                <c:pt idx="936">
                  <c:v>51239</c:v>
                </c:pt>
                <c:pt idx="937">
                  <c:v>48069</c:v>
                </c:pt>
                <c:pt idx="938">
                  <c:v>48196</c:v>
                </c:pt>
                <c:pt idx="939">
                  <c:v>44749</c:v>
                </c:pt>
                <c:pt idx="940">
                  <c:v>18379</c:v>
                </c:pt>
                <c:pt idx="941">
                  <c:v>56096</c:v>
                </c:pt>
                <c:pt idx="942">
                  <c:v>64148</c:v>
                </c:pt>
                <c:pt idx="943">
                  <c:v>55453</c:v>
                </c:pt>
                <c:pt idx="944">
                  <c:v>54713</c:v>
                </c:pt>
                <c:pt idx="945">
                  <c:v>53111</c:v>
                </c:pt>
                <c:pt idx="946">
                  <c:v>48885</c:v>
                </c:pt>
                <c:pt idx="947">
                  <c:v>20241</c:v>
                </c:pt>
                <c:pt idx="948">
                  <c:v>61377</c:v>
                </c:pt>
                <c:pt idx="949">
                  <c:v>65696</c:v>
                </c:pt>
                <c:pt idx="950">
                  <c:v>55874</c:v>
                </c:pt>
                <c:pt idx="951">
                  <c:v>49335</c:v>
                </c:pt>
                <c:pt idx="952">
                  <c:v>47840</c:v>
                </c:pt>
                <c:pt idx="953">
                  <c:v>45729</c:v>
                </c:pt>
                <c:pt idx="954">
                  <c:v>17226</c:v>
                </c:pt>
                <c:pt idx="955">
                  <c:v>47110</c:v>
                </c:pt>
                <c:pt idx="956">
                  <c:v>36961</c:v>
                </c:pt>
                <c:pt idx="957">
                  <c:v>49848</c:v>
                </c:pt>
                <c:pt idx="958">
                  <c:v>50920</c:v>
                </c:pt>
                <c:pt idx="959">
                  <c:v>44053</c:v>
                </c:pt>
                <c:pt idx="960">
                  <c:v>38974</c:v>
                </c:pt>
                <c:pt idx="961">
                  <c:v>14564</c:v>
                </c:pt>
                <c:pt idx="962">
                  <c:v>47384</c:v>
                </c:pt>
                <c:pt idx="963">
                  <c:v>48161</c:v>
                </c:pt>
                <c:pt idx="964">
                  <c:v>40815</c:v>
                </c:pt>
                <c:pt idx="965">
                  <c:v>37504</c:v>
                </c:pt>
                <c:pt idx="966">
                  <c:v>36886</c:v>
                </c:pt>
                <c:pt idx="967">
                  <c:v>32967</c:v>
                </c:pt>
                <c:pt idx="968">
                  <c:v>13149</c:v>
                </c:pt>
                <c:pt idx="969">
                  <c:v>42998</c:v>
                </c:pt>
                <c:pt idx="970">
                  <c:v>42586</c:v>
                </c:pt>
                <c:pt idx="971">
                  <c:v>50464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C6-46F6-970E-EA7FC5B098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6480648"/>
        <c:axId val="596481368"/>
      </c:areaChart>
      <c:dateAx>
        <c:axId val="59648064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endParaRPr lang="en-KR"/>
          </a:p>
        </c:txPr>
        <c:crossAx val="596481368"/>
        <c:crosses val="autoZero"/>
        <c:auto val="1"/>
        <c:lblOffset val="100"/>
        <c:baseTimeUnit val="days"/>
      </c:dateAx>
      <c:valAx>
        <c:axId val="59648136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endParaRPr lang="en-KR"/>
          </a:p>
        </c:txPr>
        <c:crossAx val="5964806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latin typeface="KoPubWorld돋움체 Bold" panose="00000800000000000000" pitchFamily="2" charset="-127"/>
          <a:ea typeface="KoPubWorld돋움체 Bold" panose="00000800000000000000" pitchFamily="2" charset="-127"/>
          <a:cs typeface="KoPubWorld돋움체 Bold" panose="00000800000000000000" pitchFamily="2" charset="-127"/>
        </a:defRPr>
      </a:pPr>
      <a:endParaRPr lang="en-KR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COVID-19 Vaccine intention, </a:t>
            </a:r>
            <a:r>
              <a:rPr lang="en-US" altLang="ko-KR" sz="16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3</a:t>
            </a:r>
            <a:r>
              <a:rPr lang="en-US" altLang="ko-KR" sz="1600" b="1" i="0" u="none" strike="noStrike" kern="1200" spc="0" baseline="30000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rd</a:t>
            </a:r>
            <a:r>
              <a:rPr lang="en-US" altLang="ko-KR" sz="16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 survey</a:t>
            </a:r>
            <a:r>
              <a:rPr lang="en-US" altLang="ko-KR" sz="16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(%)</a:t>
            </a:r>
            <a:endParaRPr lang="ko-KR" altLang="en-US" sz="1600" b="1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willing to vaccinate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Sheet1!$B$1:$H$1</c:f>
              <c:strCache>
                <c:ptCount val="7"/>
                <c:pt idx="0">
                  <c:v>Total</c:v>
                </c:pt>
                <c:pt idx="1">
                  <c:v>5~9</c:v>
                </c:pt>
                <c:pt idx="2">
                  <c:v>10~19</c:v>
                </c:pt>
                <c:pt idx="3">
                  <c:v>20~34</c:v>
                </c:pt>
                <c:pt idx="4">
                  <c:v>35~49</c:v>
                </c:pt>
                <c:pt idx="5">
                  <c:v>50~64</c:v>
                </c:pt>
                <c:pt idx="6">
                  <c:v>over 65</c:v>
                </c:pt>
              </c:strCache>
            </c:strRef>
          </c:cat>
          <c:val>
            <c:numRef>
              <c:f>Sheet1!$B$2:$H$2</c:f>
              <c:numCache>
                <c:formatCode>0.0</c:formatCode>
                <c:ptCount val="7"/>
                <c:pt idx="0">
                  <c:v>52.1</c:v>
                </c:pt>
                <c:pt idx="1">
                  <c:v>43.6</c:v>
                </c:pt>
                <c:pt idx="2">
                  <c:v>39.5</c:v>
                </c:pt>
                <c:pt idx="3">
                  <c:v>37</c:v>
                </c:pt>
                <c:pt idx="4">
                  <c:v>45.4</c:v>
                </c:pt>
                <c:pt idx="5">
                  <c:v>58</c:v>
                </c:pt>
                <c:pt idx="6">
                  <c:v>79.099999999999994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7D-7A4F-B41F-3F4F36B173B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not willing to vaccinate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Sheet1!$B$1:$H$1</c:f>
              <c:strCache>
                <c:ptCount val="7"/>
                <c:pt idx="0">
                  <c:v>Total</c:v>
                </c:pt>
                <c:pt idx="1">
                  <c:v>5~9</c:v>
                </c:pt>
                <c:pt idx="2">
                  <c:v>10~19</c:v>
                </c:pt>
                <c:pt idx="3">
                  <c:v>20~34</c:v>
                </c:pt>
                <c:pt idx="4">
                  <c:v>35~49</c:v>
                </c:pt>
                <c:pt idx="5">
                  <c:v>50~64</c:v>
                </c:pt>
                <c:pt idx="6">
                  <c:v>over 65</c:v>
                </c:pt>
              </c:strCache>
            </c:strRef>
          </c:cat>
          <c:val>
            <c:numRef>
              <c:f>Sheet1!$B$3:$H$3</c:f>
              <c:numCache>
                <c:formatCode>0.0</c:formatCode>
                <c:ptCount val="7"/>
                <c:pt idx="0">
                  <c:v>36.1</c:v>
                </c:pt>
                <c:pt idx="1">
                  <c:v>36.299999999999997</c:v>
                </c:pt>
                <c:pt idx="2">
                  <c:v>40.9</c:v>
                </c:pt>
                <c:pt idx="3">
                  <c:v>48.6</c:v>
                </c:pt>
                <c:pt idx="4">
                  <c:v>42.7</c:v>
                </c:pt>
                <c:pt idx="5">
                  <c:v>32</c:v>
                </c:pt>
                <c:pt idx="6">
                  <c:v>16.399999999999999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7D-7A4F-B41F-3F4F36B173BE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don't know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Sheet1!$B$1:$H$1</c:f>
              <c:strCache>
                <c:ptCount val="7"/>
                <c:pt idx="0">
                  <c:v>Total</c:v>
                </c:pt>
                <c:pt idx="1">
                  <c:v>5~9</c:v>
                </c:pt>
                <c:pt idx="2">
                  <c:v>10~19</c:v>
                </c:pt>
                <c:pt idx="3">
                  <c:v>20~34</c:v>
                </c:pt>
                <c:pt idx="4">
                  <c:v>35~49</c:v>
                </c:pt>
                <c:pt idx="5">
                  <c:v>50~64</c:v>
                </c:pt>
                <c:pt idx="6">
                  <c:v>over 65</c:v>
                </c:pt>
              </c:strCache>
            </c:strRef>
          </c:cat>
          <c:val>
            <c:numRef>
              <c:f>Sheet1!$B$4:$H$4</c:f>
              <c:numCache>
                <c:formatCode>0.0</c:formatCode>
                <c:ptCount val="7"/>
                <c:pt idx="0">
                  <c:v>11.7</c:v>
                </c:pt>
                <c:pt idx="1">
                  <c:v>20.100000000000001</c:v>
                </c:pt>
                <c:pt idx="2">
                  <c:v>19.600000000000001</c:v>
                </c:pt>
                <c:pt idx="3">
                  <c:v>14.4</c:v>
                </c:pt>
                <c:pt idx="4">
                  <c:v>11.8</c:v>
                </c:pt>
                <c:pt idx="5">
                  <c:v>10</c:v>
                </c:pt>
                <c:pt idx="6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7D-7A4F-B41F-3F4F36B173B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1237766335"/>
        <c:axId val="287005856"/>
      </c:barChart>
      <c:catAx>
        <c:axId val="1237766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287005856"/>
        <c:crosses val="autoZero"/>
        <c:auto val="1"/>
        <c:lblAlgn val="ctr"/>
        <c:lblOffset val="100"/>
        <c:noMultiLvlLbl val="0"/>
      </c:catAx>
      <c:valAx>
        <c:axId val="287005856"/>
        <c:scaling>
          <c:orientation val="minMax"/>
          <c:max val="100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237766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COVID-19 Vaccine intention, </a:t>
            </a:r>
            <a:r>
              <a:rPr lang="en-US" altLang="ko-KR" sz="16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4</a:t>
            </a:r>
            <a:r>
              <a:rPr lang="en-US" altLang="ko-KR" sz="1600" b="1" i="0" u="none" strike="noStrike" kern="1200" spc="0" baseline="30000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th</a:t>
            </a:r>
            <a:r>
              <a:rPr lang="en-US" altLang="ko-KR" sz="16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 survey</a:t>
            </a:r>
            <a:r>
              <a:rPr lang="en-US" altLang="ko-KR" sz="16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(%) </a:t>
            </a:r>
            <a:r>
              <a:rPr lang="en-US" altLang="ko-KR" sz="16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(%)</a:t>
            </a:r>
            <a:endParaRPr lang="ko-KR" altLang="en-US" sz="1600" b="1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willing to vaccinate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Sheet1!$B$1:$H$1</c:f>
              <c:strCache>
                <c:ptCount val="7"/>
                <c:pt idx="0">
                  <c:v>전체</c:v>
                </c:pt>
                <c:pt idx="1">
                  <c:v>5~9</c:v>
                </c:pt>
                <c:pt idx="2">
                  <c:v>10~19</c:v>
                </c:pt>
                <c:pt idx="3">
                  <c:v>20~34</c:v>
                </c:pt>
                <c:pt idx="4">
                  <c:v>35~49</c:v>
                </c:pt>
                <c:pt idx="5">
                  <c:v>50~64</c:v>
                </c:pt>
                <c:pt idx="6">
                  <c:v>over 65</c:v>
                </c:pt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 formatCode="0.0">
                  <c:v>70.7</c:v>
                </c:pt>
                <c:pt idx="1">
                  <c:v>50.9</c:v>
                </c:pt>
                <c:pt idx="2">
                  <c:v>61.2</c:v>
                </c:pt>
                <c:pt idx="3">
                  <c:v>58.4</c:v>
                </c:pt>
                <c:pt idx="4">
                  <c:v>65.2</c:v>
                </c:pt>
                <c:pt idx="5" formatCode="0.0">
                  <c:v>76</c:v>
                </c:pt>
                <c:pt idx="6">
                  <c:v>87.6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E0-9142-A141-B0C5FB4449E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not willing to vaccinate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Sheet1!$B$1:$H$1</c:f>
              <c:strCache>
                <c:ptCount val="7"/>
                <c:pt idx="0">
                  <c:v>전체</c:v>
                </c:pt>
                <c:pt idx="1">
                  <c:v>5~9</c:v>
                </c:pt>
                <c:pt idx="2">
                  <c:v>10~19</c:v>
                </c:pt>
                <c:pt idx="3">
                  <c:v>20~34</c:v>
                </c:pt>
                <c:pt idx="4">
                  <c:v>35~49</c:v>
                </c:pt>
                <c:pt idx="5">
                  <c:v>50~64</c:v>
                </c:pt>
                <c:pt idx="6">
                  <c:v>over 65</c:v>
                </c:pt>
              </c:strCache>
            </c:strRef>
          </c:cat>
          <c:val>
            <c:numRef>
              <c:f>Sheet1!$B$3:$H$3</c:f>
              <c:numCache>
                <c:formatCode>General</c:formatCode>
                <c:ptCount val="7"/>
                <c:pt idx="0" formatCode="0.0">
                  <c:v>19</c:v>
                </c:pt>
                <c:pt idx="1">
                  <c:v>33.1</c:v>
                </c:pt>
                <c:pt idx="2">
                  <c:v>24.4</c:v>
                </c:pt>
                <c:pt idx="3">
                  <c:v>28.1</c:v>
                </c:pt>
                <c:pt idx="4">
                  <c:v>24.6</c:v>
                </c:pt>
                <c:pt idx="5">
                  <c:v>14.3</c:v>
                </c:pt>
                <c:pt idx="6">
                  <c:v>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E0-9142-A141-B0C5FB4449EE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don't know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Sheet1!$B$1:$H$1</c:f>
              <c:strCache>
                <c:ptCount val="7"/>
                <c:pt idx="0">
                  <c:v>전체</c:v>
                </c:pt>
                <c:pt idx="1">
                  <c:v>5~9</c:v>
                </c:pt>
                <c:pt idx="2">
                  <c:v>10~19</c:v>
                </c:pt>
                <c:pt idx="3">
                  <c:v>20~34</c:v>
                </c:pt>
                <c:pt idx="4">
                  <c:v>35~49</c:v>
                </c:pt>
                <c:pt idx="5">
                  <c:v>50~64</c:v>
                </c:pt>
                <c:pt idx="6">
                  <c:v>over 65</c:v>
                </c:pt>
              </c:strCache>
            </c:strRef>
          </c:cat>
          <c:val>
            <c:numRef>
              <c:f>Sheet1!$B$4:$H$4</c:f>
              <c:numCache>
                <c:formatCode>0.0</c:formatCode>
                <c:ptCount val="7"/>
                <c:pt idx="0">
                  <c:v>10.3</c:v>
                </c:pt>
                <c:pt idx="1">
                  <c:v>16</c:v>
                </c:pt>
                <c:pt idx="2" formatCode="General">
                  <c:v>14.4</c:v>
                </c:pt>
                <c:pt idx="3" formatCode="General">
                  <c:v>13.5</c:v>
                </c:pt>
                <c:pt idx="4" formatCode="General">
                  <c:v>10.3</c:v>
                </c:pt>
                <c:pt idx="5" formatCode="General">
                  <c:v>9.8000000000000007</c:v>
                </c:pt>
                <c:pt idx="6" formatCode="General">
                  <c:v>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E0-9142-A141-B0C5FB4449E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1237766335"/>
        <c:axId val="287005856"/>
      </c:barChart>
      <c:catAx>
        <c:axId val="1237766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287005856"/>
        <c:crosses val="autoZero"/>
        <c:auto val="1"/>
        <c:lblAlgn val="ctr"/>
        <c:lblOffset val="100"/>
        <c:noMultiLvlLbl val="0"/>
      </c:catAx>
      <c:valAx>
        <c:axId val="287005856"/>
        <c:scaling>
          <c:orientation val="minMax"/>
          <c:max val="100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237766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Reasons of</a:t>
            </a:r>
            <a:r>
              <a:rPr lang="ko-KR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getting/not getting COVID-19 Vaccination(%)</a:t>
            </a:r>
            <a:endParaRPr lang="ko-KR" altLang="en-US" sz="1800" b="1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9234-974E-BF0F-4568CB0CAE3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234-974E-BF0F-4568CB0CAE3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234-974E-BF0F-4568CB0CAE3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234-974E-BF0F-4568CB0CAE36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234-974E-BF0F-4568CB0CAE36}"/>
              </c:ext>
            </c:extLst>
          </c:dPt>
          <c:dPt>
            <c:idx val="6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234-974E-BF0F-4568CB0CAE36}"/>
              </c:ext>
            </c:extLst>
          </c:dPt>
          <c:dPt>
            <c:idx val="7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234-974E-BF0F-4568CB0CAE36}"/>
              </c:ext>
            </c:extLst>
          </c:dPt>
          <c:dPt>
            <c:idx val="8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234-974E-BF0F-4568CB0CAE36}"/>
              </c:ext>
            </c:extLst>
          </c:dPt>
          <c:dPt>
            <c:idx val="9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234-974E-BF0F-4568CB0CAE36}"/>
              </c:ext>
            </c:extLst>
          </c:dPt>
          <c:dPt>
            <c:idx val="1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234-974E-BF0F-4568CB0CAE3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감염 및 중증 진행 예방</c:v>
                </c:pt>
                <c:pt idx="1">
                  <c:v>주변(고령 가족 등)을 감염으로부터 보호</c:v>
                </c:pt>
                <c:pt idx="2">
                  <c:v>주변(의사, 직장)에서의 권유</c:v>
                </c:pt>
                <c:pt idx="3">
                  <c:v>이전 접종의 안도감 혹은 만족감</c:v>
                </c:pt>
                <c:pt idx="4">
                  <c:v>기타</c:v>
                </c:pt>
                <c:pt idx="6">
                  <c:v>낮은 감염 심각성</c:v>
                </c:pt>
                <c:pt idx="7">
                  <c:v>기타</c:v>
                </c:pt>
                <c:pt idx="8">
                  <c:v>접종 효과성 확신 불충분</c:v>
                </c:pt>
                <c:pt idx="9">
                  <c:v>접종 안정성 확신 불충분</c:v>
                </c:pt>
                <c:pt idx="10">
                  <c:v>이전 접종의 안도감 혹은 만족감 없음</c:v>
                </c:pt>
              </c:strCache>
            </c:strRef>
          </c:cat>
          <c:val>
            <c:numRef>
              <c:f>Sheet1!$B$2:$B$12</c:f>
              <c:numCache>
                <c:formatCode>0.0</c:formatCode>
                <c:ptCount val="11"/>
                <c:pt idx="0">
                  <c:v>70.5</c:v>
                </c:pt>
                <c:pt idx="1">
                  <c:v>15.1</c:v>
                </c:pt>
                <c:pt idx="2">
                  <c:v>7.6</c:v>
                </c:pt>
                <c:pt idx="3">
                  <c:v>5.3</c:v>
                </c:pt>
                <c:pt idx="4">
                  <c:v>1.5</c:v>
                </c:pt>
                <c:pt idx="6" formatCode="General">
                  <c:v>45.1</c:v>
                </c:pt>
                <c:pt idx="7" formatCode="General">
                  <c:v>17.100000000000001</c:v>
                </c:pt>
                <c:pt idx="8" formatCode="General">
                  <c:v>16.100000000000001</c:v>
                </c:pt>
                <c:pt idx="9" formatCode="General">
                  <c:v>14.7</c:v>
                </c:pt>
                <c:pt idx="1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FF-504E-BA80-491638A775B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37766335"/>
        <c:axId val="287005856"/>
      </c:barChart>
      <c:catAx>
        <c:axId val="1237766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287005856"/>
        <c:crosses val="autoZero"/>
        <c:auto val="1"/>
        <c:lblAlgn val="ctr"/>
        <c:lblOffset val="100"/>
        <c:noMultiLvlLbl val="0"/>
      </c:catAx>
      <c:valAx>
        <c:axId val="287005856"/>
        <c:scaling>
          <c:orientation val="minMax"/>
          <c:max val="80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237766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예방접종 의향에 가장 큰 영향력을 준 기관</a:t>
            </a:r>
            <a:r>
              <a:rPr lang="en-US" altLang="ko-KR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(%)</a:t>
            </a:r>
            <a:endParaRPr lang="ko-KR" altLang="en-US" sz="1400" b="1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보건당국(질병관리청 등)</c:v>
                </c:pt>
                <c:pt idx="1">
                  <c:v>주변 사람(가족과 지인 등)</c:v>
                </c:pt>
                <c:pt idx="2">
                  <c:v>의사(평소 다니는 병의원 등 의료인)</c:v>
                </c:pt>
              </c:strCache>
            </c:strRef>
          </c:cat>
          <c:val>
            <c:numRef>
              <c:f>Sheet1!$B$2:$B$4</c:f>
              <c:numCache>
                <c:formatCode>0.0</c:formatCode>
                <c:ptCount val="3"/>
                <c:pt idx="0" formatCode="General">
                  <c:v>58.4</c:v>
                </c:pt>
                <c:pt idx="1">
                  <c:v>30.6</c:v>
                </c:pt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FF-504E-BA80-491638A775B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37766335"/>
        <c:axId val="287005856"/>
      </c:barChart>
      <c:catAx>
        <c:axId val="1237766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287005856"/>
        <c:crosses val="autoZero"/>
        <c:auto val="1"/>
        <c:lblAlgn val="ctr"/>
        <c:lblOffset val="100"/>
        <c:noMultiLvlLbl val="0"/>
      </c:catAx>
      <c:valAx>
        <c:axId val="2870058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237766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예방접종 의사결정에 참고한 매체</a:t>
            </a:r>
            <a:r>
              <a:rPr lang="en-US" altLang="ko-KR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(%)</a:t>
            </a:r>
            <a:endParaRPr lang="ko-KR" altLang="en-US" sz="1400" b="1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대중매체(텔레비전, 라디오, 종이신문) 뉴스</c:v>
                </c:pt>
                <c:pt idx="1">
                  <c:v>정부기관 채널(공식 웹사이트, 재난 문자 등)</c:v>
                </c:pt>
                <c:pt idx="2">
                  <c:v>가족·친구·직장동료 등 주변 사람</c:v>
                </c:pt>
                <c:pt idx="3">
                  <c:v>포털(네이버, 다음, 구글 등) 뉴스</c:v>
                </c:pt>
                <c:pt idx="4">
                  <c:v>소셜 미디어(페이스북, 트위터, 유튜브, 인스타그램, 온라인 커뮤니티 등)</c:v>
                </c:pt>
              </c:strCache>
            </c:strRef>
          </c:cat>
          <c:val>
            <c:numRef>
              <c:f>Sheet1!$B$2:$B$6</c:f>
              <c:numCache>
                <c:formatCode>0.0</c:formatCode>
                <c:ptCount val="5"/>
                <c:pt idx="0">
                  <c:v>31.9</c:v>
                </c:pt>
                <c:pt idx="1">
                  <c:v>25.2</c:v>
                </c:pt>
                <c:pt idx="2">
                  <c:v>23.5</c:v>
                </c:pt>
                <c:pt idx="3">
                  <c:v>14.1</c:v>
                </c:pt>
                <c:pt idx="4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C4-014E-8181-2BD29554FF3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37766335"/>
        <c:axId val="287005856"/>
      </c:barChart>
      <c:catAx>
        <c:axId val="1237766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287005856"/>
        <c:crosses val="autoZero"/>
        <c:auto val="1"/>
        <c:lblAlgn val="ctr"/>
        <c:lblOffset val="100"/>
        <c:noMultiLvlLbl val="0"/>
      </c:catAx>
      <c:valAx>
        <c:axId val="287005856"/>
        <c:scaling>
          <c:orientation val="minMax"/>
          <c:max val="70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237766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5C scale of vaccination, </a:t>
            </a:r>
            <a:r>
              <a:rPr lang="en-US" altLang="ko-KR" sz="16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4</a:t>
            </a:r>
            <a:r>
              <a:rPr lang="en-US" altLang="ko-KR" sz="1600" b="1" i="0" u="none" strike="noStrike" kern="1200" spc="0" baseline="30000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th</a:t>
            </a:r>
            <a:r>
              <a:rPr lang="en-US" altLang="ko-KR" sz="16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 survey</a:t>
            </a:r>
            <a:r>
              <a:rPr lang="en-US" altLang="ko-KR" sz="16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(mean)</a:t>
            </a:r>
            <a:endParaRPr lang="ko-KR" altLang="en-US" sz="1600" b="1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collective responsibility</c:v>
                </c:pt>
                <c:pt idx="1">
                  <c:v>calculation</c:v>
                </c:pt>
                <c:pt idx="2">
                  <c:v>confidence</c:v>
                </c:pt>
                <c:pt idx="3">
                  <c:v>complacency</c:v>
                </c:pt>
                <c:pt idx="4">
                  <c:v>constraints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5.29</c:v>
                </c:pt>
                <c:pt idx="1">
                  <c:v>4.87</c:v>
                </c:pt>
                <c:pt idx="2">
                  <c:v>4.79</c:v>
                </c:pt>
                <c:pt idx="3">
                  <c:v>3.86</c:v>
                </c:pt>
                <c:pt idx="4">
                  <c:v>3.38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FF-504E-BA80-491638A775B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37766335"/>
        <c:axId val="287005856"/>
      </c:barChart>
      <c:catAx>
        <c:axId val="1237766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287005856"/>
        <c:crosses val="autoZero"/>
        <c:auto val="1"/>
        <c:lblAlgn val="ctr"/>
        <c:lblOffset val="100"/>
        <c:noMultiLvlLbl val="0"/>
      </c:catAx>
      <c:valAx>
        <c:axId val="2870058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237766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5C scale of vaccination, </a:t>
            </a:r>
            <a:r>
              <a:rPr lang="en-US" altLang="ko-KR" sz="16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3</a:t>
            </a:r>
            <a:r>
              <a:rPr lang="en-US" altLang="ko-KR" sz="1600" b="1" i="0" u="none" strike="noStrike" kern="1200" spc="0" baseline="30000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rd</a:t>
            </a:r>
            <a:r>
              <a:rPr lang="en-US" altLang="ko-KR" sz="16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 survey</a:t>
            </a:r>
            <a:r>
              <a:rPr lang="en-US" altLang="ko-KR" sz="16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(mean)</a:t>
            </a:r>
            <a:endParaRPr lang="ko-KR" altLang="en-US" sz="1600" b="1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confidence</c:v>
                </c:pt>
                <c:pt idx="1">
                  <c:v>complacency</c:v>
                </c:pt>
                <c:pt idx="2">
                  <c:v>constraints</c:v>
                </c:pt>
                <c:pt idx="3">
                  <c:v>calculation</c:v>
                </c:pt>
                <c:pt idx="4">
                  <c:v>collective responsibility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5.09</c:v>
                </c:pt>
                <c:pt idx="1">
                  <c:v>5.08</c:v>
                </c:pt>
                <c:pt idx="2">
                  <c:v>5.08</c:v>
                </c:pt>
                <c:pt idx="3">
                  <c:v>5.08</c:v>
                </c:pt>
                <c:pt idx="4">
                  <c:v>5.08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CD-AF41-803C-09046902321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37766335"/>
        <c:axId val="287005856"/>
      </c:barChart>
      <c:catAx>
        <c:axId val="1237766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287005856"/>
        <c:crosses val="autoZero"/>
        <c:auto val="1"/>
        <c:lblAlgn val="ctr"/>
        <c:lblOffset val="100"/>
        <c:noMultiLvlLbl val="0"/>
      </c:catAx>
      <c:valAx>
        <c:axId val="287005856"/>
        <c:scaling>
          <c:orientation val="minMax"/>
          <c:max val="6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237766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Influenza(Flu) Vaccination(%)</a:t>
            </a:r>
            <a:endParaRPr lang="ko-KR" altLang="en-US" sz="1800" b="1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vaccinated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</c:v>
                </c:pt>
                <c:pt idx="1">
                  <c:v>under 13</c:v>
                </c:pt>
                <c:pt idx="2">
                  <c:v>14-64</c:v>
                </c:pt>
                <c:pt idx="3">
                  <c:v>over 65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 formatCode="0.0">
                  <c:v>42.6</c:v>
                </c:pt>
                <c:pt idx="1">
                  <c:v>57.9</c:v>
                </c:pt>
                <c:pt idx="2">
                  <c:v>27.8</c:v>
                </c:pt>
                <c:pt idx="3">
                  <c:v>87.3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C4-014E-8181-2BD29554FF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not vaccinated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</c:v>
                </c:pt>
                <c:pt idx="1">
                  <c:v>under 13</c:v>
                </c:pt>
                <c:pt idx="2">
                  <c:v>14-64</c:v>
                </c:pt>
                <c:pt idx="3">
                  <c:v>over 65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 formatCode="0.0_);[Red]\(0.0\)">
                  <c:v>57.4</c:v>
                </c:pt>
                <c:pt idx="1">
                  <c:v>42.1</c:v>
                </c:pt>
                <c:pt idx="2">
                  <c:v>72.2</c:v>
                </c:pt>
                <c:pt idx="3">
                  <c:v>12.7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43-4844-975B-27E3C0C7BE8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1237766335"/>
        <c:axId val="287005856"/>
      </c:barChart>
      <c:catAx>
        <c:axId val="1237766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287005856"/>
        <c:crosses val="autoZero"/>
        <c:auto val="1"/>
        <c:lblAlgn val="ctr"/>
        <c:lblOffset val="100"/>
        <c:noMultiLvlLbl val="0"/>
      </c:catAx>
      <c:valAx>
        <c:axId val="287005856"/>
        <c:scaling>
          <c:orientation val="minMax"/>
          <c:max val="100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237766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Influenza(Flu) Vaccine intention(%)</a:t>
            </a:r>
            <a:endParaRPr lang="ko-KR" altLang="en-US" sz="1600" b="1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willing to vaccinate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>
                  <c:v>Total</c:v>
                </c:pt>
                <c:pt idx="1">
                  <c:v>under 13</c:v>
                </c:pt>
                <c:pt idx="2">
                  <c:v>14-64</c:v>
                </c:pt>
                <c:pt idx="3">
                  <c:v>over 65</c:v>
                </c:pt>
              </c:strCache>
            </c:strRef>
          </c:cat>
          <c:val>
            <c:numRef>
              <c:f>Sheet1!$B$2:$E$2</c:f>
              <c:numCache>
                <c:formatCode>0.0</c:formatCode>
                <c:ptCount val="4"/>
                <c:pt idx="0">
                  <c:v>68.3</c:v>
                </c:pt>
                <c:pt idx="1">
                  <c:v>78</c:v>
                </c:pt>
                <c:pt idx="2">
                  <c:v>59.6</c:v>
                </c:pt>
                <c:pt idx="3">
                  <c:v>94.5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71-D644-A07C-051C88B2462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not willing to vaccinate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>
                  <c:v>Total</c:v>
                </c:pt>
                <c:pt idx="1">
                  <c:v>under 13</c:v>
                </c:pt>
                <c:pt idx="2">
                  <c:v>14-64</c:v>
                </c:pt>
                <c:pt idx="3">
                  <c:v>over 65</c:v>
                </c:pt>
              </c:strCache>
            </c:strRef>
          </c:cat>
          <c:val>
            <c:numRef>
              <c:f>Sheet1!$B$3:$E$3</c:f>
              <c:numCache>
                <c:formatCode>0.0</c:formatCode>
                <c:ptCount val="4"/>
                <c:pt idx="0">
                  <c:v>18.8</c:v>
                </c:pt>
                <c:pt idx="1">
                  <c:v>12.6</c:v>
                </c:pt>
                <c:pt idx="2">
                  <c:v>24.4</c:v>
                </c:pt>
                <c:pt idx="3">
                  <c:v>2.4300000000000002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71-D644-A07C-051C88B24622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don't know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>
                  <c:v>Total</c:v>
                </c:pt>
                <c:pt idx="1">
                  <c:v>under 13</c:v>
                </c:pt>
                <c:pt idx="2">
                  <c:v>14-64</c:v>
                </c:pt>
                <c:pt idx="3">
                  <c:v>over 65</c:v>
                </c:pt>
              </c:strCache>
            </c:strRef>
          </c:cat>
          <c:val>
            <c:numRef>
              <c:f>Sheet1!$B$4:$E$4</c:f>
              <c:numCache>
                <c:formatCode>0.0</c:formatCode>
                <c:ptCount val="4"/>
                <c:pt idx="0">
                  <c:v>12.8</c:v>
                </c:pt>
                <c:pt idx="1">
                  <c:v>9.33</c:v>
                </c:pt>
                <c:pt idx="2">
                  <c:v>16.100000000000001</c:v>
                </c:pt>
                <c:pt idx="3">
                  <c:v>3.08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71-D644-A07C-051C88B2462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1237766335"/>
        <c:axId val="287005856"/>
      </c:barChart>
      <c:catAx>
        <c:axId val="1237766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287005856"/>
        <c:crosses val="autoZero"/>
        <c:auto val="1"/>
        <c:lblAlgn val="ctr"/>
        <c:lblOffset val="100"/>
        <c:noMultiLvlLbl val="0"/>
      </c:catAx>
      <c:valAx>
        <c:axId val="287005856"/>
        <c:scaling>
          <c:orientation val="minMax"/>
          <c:max val="100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237766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Co-immunization(%)</a:t>
            </a:r>
            <a:endParaRPr lang="ko-KR" altLang="en-US" sz="1800" b="1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vaccinated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Total</c:v>
                </c:pt>
                <c:pt idx="1">
                  <c:v>5~19</c:v>
                </c:pt>
                <c:pt idx="2">
                  <c:v>20~34</c:v>
                </c:pt>
                <c:pt idx="3">
                  <c:v>35~49</c:v>
                </c:pt>
                <c:pt idx="4">
                  <c:v>50~64</c:v>
                </c:pt>
                <c:pt idx="5">
                  <c:v>over 65</c:v>
                </c:pt>
              </c:strCache>
            </c:strRef>
          </c:cat>
          <c:val>
            <c:numRef>
              <c:f>Sheet1!$B$2:$B$7</c:f>
              <c:numCache>
                <c:formatCode>0.0</c:formatCode>
                <c:ptCount val="6"/>
                <c:pt idx="0">
                  <c:v>10.9</c:v>
                </c:pt>
                <c:pt idx="1">
                  <c:v>3.94</c:v>
                </c:pt>
                <c:pt idx="2">
                  <c:v>3.66</c:v>
                </c:pt>
                <c:pt idx="3">
                  <c:v>5.25</c:v>
                </c:pt>
                <c:pt idx="4" formatCode="General">
                  <c:v>10.199999999999999</c:v>
                </c:pt>
                <c:pt idx="5" formatCode="General">
                  <c:v>27.8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8F-BB4A-A3FE-3E3B1BB044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not vaccinated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Total</c:v>
                </c:pt>
                <c:pt idx="1">
                  <c:v>5~19</c:v>
                </c:pt>
                <c:pt idx="2">
                  <c:v>20~34</c:v>
                </c:pt>
                <c:pt idx="3">
                  <c:v>35~49</c:v>
                </c:pt>
                <c:pt idx="4">
                  <c:v>50~64</c:v>
                </c:pt>
                <c:pt idx="5">
                  <c:v>over 65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89.1</c:v>
                </c:pt>
                <c:pt idx="1">
                  <c:v>96.1</c:v>
                </c:pt>
                <c:pt idx="2">
                  <c:v>96.3</c:v>
                </c:pt>
                <c:pt idx="3">
                  <c:v>94.7</c:v>
                </c:pt>
                <c:pt idx="4">
                  <c:v>89.8</c:v>
                </c:pt>
                <c:pt idx="5">
                  <c:v>72.2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8F-BB4A-A3FE-3E3B1BB0447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1237766335"/>
        <c:axId val="287005856"/>
      </c:barChart>
      <c:catAx>
        <c:axId val="1237766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287005856"/>
        <c:crosses val="autoZero"/>
        <c:auto val="1"/>
        <c:lblAlgn val="ctr"/>
        <c:lblOffset val="100"/>
        <c:noMultiLvlLbl val="0"/>
      </c:catAx>
      <c:valAx>
        <c:axId val="287005856"/>
        <c:scaling>
          <c:orientation val="minMax"/>
          <c:max val="100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237766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689429598968654E-2"/>
          <c:y val="5.3126037743620368E-2"/>
          <c:w val="0.88208002296972821"/>
          <c:h val="0.775116291641675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'발생별(국내발생+해외유입), 사망'!$B$6</c:f>
              <c:strCache>
                <c:ptCount val="1"/>
                <c:pt idx="0">
                  <c:v>명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'발생별(국내발생+해외유입), 사망'!$A$7:$A$718</c:f>
              <c:numCache>
                <c:formatCode>m/d/yyyy</c:formatCode>
                <c:ptCount val="712"/>
                <c:pt idx="0">
                  <c:v>43850</c:v>
                </c:pt>
                <c:pt idx="1">
                  <c:v>43851</c:v>
                </c:pt>
                <c:pt idx="2">
                  <c:v>43852</c:v>
                </c:pt>
                <c:pt idx="3">
                  <c:v>43853</c:v>
                </c:pt>
                <c:pt idx="4">
                  <c:v>43854</c:v>
                </c:pt>
                <c:pt idx="5">
                  <c:v>43855</c:v>
                </c:pt>
                <c:pt idx="6">
                  <c:v>43856</c:v>
                </c:pt>
                <c:pt idx="7">
                  <c:v>43857</c:v>
                </c:pt>
                <c:pt idx="8">
                  <c:v>43858</c:v>
                </c:pt>
                <c:pt idx="9">
                  <c:v>43859</c:v>
                </c:pt>
                <c:pt idx="10">
                  <c:v>43860</c:v>
                </c:pt>
                <c:pt idx="11">
                  <c:v>43861</c:v>
                </c:pt>
                <c:pt idx="12">
                  <c:v>43862</c:v>
                </c:pt>
                <c:pt idx="13">
                  <c:v>43863</c:v>
                </c:pt>
                <c:pt idx="14">
                  <c:v>43864</c:v>
                </c:pt>
                <c:pt idx="15">
                  <c:v>43865</c:v>
                </c:pt>
                <c:pt idx="16">
                  <c:v>43866</c:v>
                </c:pt>
                <c:pt idx="17">
                  <c:v>43867</c:v>
                </c:pt>
                <c:pt idx="18">
                  <c:v>43868</c:v>
                </c:pt>
                <c:pt idx="19">
                  <c:v>43869</c:v>
                </c:pt>
                <c:pt idx="20">
                  <c:v>43870</c:v>
                </c:pt>
                <c:pt idx="21">
                  <c:v>43871</c:v>
                </c:pt>
                <c:pt idx="22">
                  <c:v>43872</c:v>
                </c:pt>
                <c:pt idx="23">
                  <c:v>43873</c:v>
                </c:pt>
                <c:pt idx="24">
                  <c:v>43874</c:v>
                </c:pt>
                <c:pt idx="25">
                  <c:v>43875</c:v>
                </c:pt>
                <c:pt idx="26">
                  <c:v>43876</c:v>
                </c:pt>
                <c:pt idx="27">
                  <c:v>43877</c:v>
                </c:pt>
                <c:pt idx="28">
                  <c:v>43878</c:v>
                </c:pt>
                <c:pt idx="29">
                  <c:v>43879</c:v>
                </c:pt>
                <c:pt idx="30">
                  <c:v>43880</c:v>
                </c:pt>
                <c:pt idx="31">
                  <c:v>43881</c:v>
                </c:pt>
                <c:pt idx="32">
                  <c:v>43882</c:v>
                </c:pt>
                <c:pt idx="33">
                  <c:v>43883</c:v>
                </c:pt>
                <c:pt idx="34">
                  <c:v>43884</c:v>
                </c:pt>
                <c:pt idx="35">
                  <c:v>43885</c:v>
                </c:pt>
                <c:pt idx="36">
                  <c:v>43886</c:v>
                </c:pt>
                <c:pt idx="37">
                  <c:v>43887</c:v>
                </c:pt>
                <c:pt idx="38">
                  <c:v>43888</c:v>
                </c:pt>
                <c:pt idx="39">
                  <c:v>43889</c:v>
                </c:pt>
                <c:pt idx="40">
                  <c:v>43890</c:v>
                </c:pt>
                <c:pt idx="41">
                  <c:v>43891</c:v>
                </c:pt>
                <c:pt idx="42">
                  <c:v>43892</c:v>
                </c:pt>
                <c:pt idx="43">
                  <c:v>43893</c:v>
                </c:pt>
                <c:pt idx="44">
                  <c:v>43894</c:v>
                </c:pt>
                <c:pt idx="45">
                  <c:v>43895</c:v>
                </c:pt>
                <c:pt idx="46">
                  <c:v>43896</c:v>
                </c:pt>
                <c:pt idx="47">
                  <c:v>43897</c:v>
                </c:pt>
                <c:pt idx="48">
                  <c:v>43898</c:v>
                </c:pt>
                <c:pt idx="49">
                  <c:v>43899</c:v>
                </c:pt>
                <c:pt idx="50">
                  <c:v>43900</c:v>
                </c:pt>
                <c:pt idx="51">
                  <c:v>43901</c:v>
                </c:pt>
                <c:pt idx="52">
                  <c:v>43902</c:v>
                </c:pt>
                <c:pt idx="53">
                  <c:v>43903</c:v>
                </c:pt>
                <c:pt idx="54">
                  <c:v>43904</c:v>
                </c:pt>
                <c:pt idx="55">
                  <c:v>43905</c:v>
                </c:pt>
                <c:pt idx="56">
                  <c:v>43906</c:v>
                </c:pt>
                <c:pt idx="57">
                  <c:v>43907</c:v>
                </c:pt>
                <c:pt idx="58">
                  <c:v>43908</c:v>
                </c:pt>
                <c:pt idx="59">
                  <c:v>43909</c:v>
                </c:pt>
                <c:pt idx="60">
                  <c:v>43910</c:v>
                </c:pt>
                <c:pt idx="61">
                  <c:v>43911</c:v>
                </c:pt>
                <c:pt idx="62">
                  <c:v>43912</c:v>
                </c:pt>
                <c:pt idx="63">
                  <c:v>43913</c:v>
                </c:pt>
                <c:pt idx="64">
                  <c:v>43914</c:v>
                </c:pt>
                <c:pt idx="65">
                  <c:v>43915</c:v>
                </c:pt>
                <c:pt idx="66">
                  <c:v>43916</c:v>
                </c:pt>
                <c:pt idx="67">
                  <c:v>43917</c:v>
                </c:pt>
                <c:pt idx="68">
                  <c:v>43918</c:v>
                </c:pt>
                <c:pt idx="69">
                  <c:v>43919</c:v>
                </c:pt>
                <c:pt idx="70">
                  <c:v>43920</c:v>
                </c:pt>
                <c:pt idx="71">
                  <c:v>43921</c:v>
                </c:pt>
                <c:pt idx="72">
                  <c:v>43922</c:v>
                </c:pt>
                <c:pt idx="73">
                  <c:v>43923</c:v>
                </c:pt>
                <c:pt idx="74">
                  <c:v>43924</c:v>
                </c:pt>
                <c:pt idx="75">
                  <c:v>43925</c:v>
                </c:pt>
                <c:pt idx="76">
                  <c:v>43926</c:v>
                </c:pt>
                <c:pt idx="77">
                  <c:v>43927</c:v>
                </c:pt>
                <c:pt idx="78">
                  <c:v>43928</c:v>
                </c:pt>
                <c:pt idx="79">
                  <c:v>43929</c:v>
                </c:pt>
                <c:pt idx="80">
                  <c:v>43930</c:v>
                </c:pt>
                <c:pt idx="81">
                  <c:v>43931</c:v>
                </c:pt>
                <c:pt idx="82">
                  <c:v>43932</c:v>
                </c:pt>
                <c:pt idx="83">
                  <c:v>43933</c:v>
                </c:pt>
                <c:pt idx="84">
                  <c:v>43934</c:v>
                </c:pt>
                <c:pt idx="85">
                  <c:v>43935</c:v>
                </c:pt>
                <c:pt idx="86">
                  <c:v>43936</c:v>
                </c:pt>
                <c:pt idx="87">
                  <c:v>43937</c:v>
                </c:pt>
                <c:pt idx="88">
                  <c:v>43938</c:v>
                </c:pt>
                <c:pt idx="89">
                  <c:v>43939</c:v>
                </c:pt>
                <c:pt idx="90">
                  <c:v>43940</c:v>
                </c:pt>
                <c:pt idx="91">
                  <c:v>43941</c:v>
                </c:pt>
                <c:pt idx="92">
                  <c:v>43942</c:v>
                </c:pt>
                <c:pt idx="93">
                  <c:v>43943</c:v>
                </c:pt>
                <c:pt idx="94">
                  <c:v>43944</c:v>
                </c:pt>
                <c:pt idx="95">
                  <c:v>43945</c:v>
                </c:pt>
                <c:pt idx="96">
                  <c:v>43946</c:v>
                </c:pt>
                <c:pt idx="97">
                  <c:v>43947</c:v>
                </c:pt>
                <c:pt idx="98">
                  <c:v>43948</c:v>
                </c:pt>
                <c:pt idx="99">
                  <c:v>43949</c:v>
                </c:pt>
                <c:pt idx="100">
                  <c:v>43950</c:v>
                </c:pt>
                <c:pt idx="101">
                  <c:v>43951</c:v>
                </c:pt>
                <c:pt idx="102">
                  <c:v>43952</c:v>
                </c:pt>
                <c:pt idx="103">
                  <c:v>43953</c:v>
                </c:pt>
                <c:pt idx="104">
                  <c:v>43954</c:v>
                </c:pt>
                <c:pt idx="105">
                  <c:v>43955</c:v>
                </c:pt>
                <c:pt idx="106">
                  <c:v>43956</c:v>
                </c:pt>
                <c:pt idx="107">
                  <c:v>43957</c:v>
                </c:pt>
                <c:pt idx="108">
                  <c:v>43958</c:v>
                </c:pt>
                <c:pt idx="109">
                  <c:v>43959</c:v>
                </c:pt>
                <c:pt idx="110">
                  <c:v>43960</c:v>
                </c:pt>
                <c:pt idx="111">
                  <c:v>43961</c:v>
                </c:pt>
                <c:pt idx="112">
                  <c:v>43962</c:v>
                </c:pt>
                <c:pt idx="113">
                  <c:v>43963</c:v>
                </c:pt>
                <c:pt idx="114">
                  <c:v>43964</c:v>
                </c:pt>
                <c:pt idx="115">
                  <c:v>43965</c:v>
                </c:pt>
                <c:pt idx="116">
                  <c:v>43966</c:v>
                </c:pt>
                <c:pt idx="117">
                  <c:v>43967</c:v>
                </c:pt>
                <c:pt idx="118">
                  <c:v>43968</c:v>
                </c:pt>
                <c:pt idx="119">
                  <c:v>43969</c:v>
                </c:pt>
                <c:pt idx="120">
                  <c:v>43970</c:v>
                </c:pt>
                <c:pt idx="121">
                  <c:v>43971</c:v>
                </c:pt>
                <c:pt idx="122">
                  <c:v>43972</c:v>
                </c:pt>
                <c:pt idx="123">
                  <c:v>43973</c:v>
                </c:pt>
                <c:pt idx="124">
                  <c:v>43974</c:v>
                </c:pt>
                <c:pt idx="125">
                  <c:v>43975</c:v>
                </c:pt>
                <c:pt idx="126">
                  <c:v>43976</c:v>
                </c:pt>
                <c:pt idx="127">
                  <c:v>43977</c:v>
                </c:pt>
                <c:pt idx="128">
                  <c:v>43978</c:v>
                </c:pt>
                <c:pt idx="129">
                  <c:v>43979</c:v>
                </c:pt>
                <c:pt idx="130">
                  <c:v>43980</c:v>
                </c:pt>
                <c:pt idx="131">
                  <c:v>43981</c:v>
                </c:pt>
                <c:pt idx="132">
                  <c:v>43982</c:v>
                </c:pt>
                <c:pt idx="133">
                  <c:v>43983</c:v>
                </c:pt>
                <c:pt idx="134">
                  <c:v>43984</c:v>
                </c:pt>
                <c:pt idx="135">
                  <c:v>43985</c:v>
                </c:pt>
                <c:pt idx="136">
                  <c:v>43986</c:v>
                </c:pt>
                <c:pt idx="137">
                  <c:v>43987</c:v>
                </c:pt>
                <c:pt idx="138">
                  <c:v>43988</c:v>
                </c:pt>
                <c:pt idx="139">
                  <c:v>43989</c:v>
                </c:pt>
                <c:pt idx="140">
                  <c:v>43990</c:v>
                </c:pt>
                <c:pt idx="141">
                  <c:v>43991</c:v>
                </c:pt>
                <c:pt idx="142">
                  <c:v>43992</c:v>
                </c:pt>
                <c:pt idx="143">
                  <c:v>43993</c:v>
                </c:pt>
                <c:pt idx="144">
                  <c:v>43994</c:v>
                </c:pt>
                <c:pt idx="145">
                  <c:v>43995</c:v>
                </c:pt>
                <c:pt idx="146">
                  <c:v>43996</c:v>
                </c:pt>
                <c:pt idx="147">
                  <c:v>43997</c:v>
                </c:pt>
                <c:pt idx="148">
                  <c:v>43998</c:v>
                </c:pt>
                <c:pt idx="149">
                  <c:v>43999</c:v>
                </c:pt>
                <c:pt idx="150">
                  <c:v>44000</c:v>
                </c:pt>
                <c:pt idx="151">
                  <c:v>44001</c:v>
                </c:pt>
                <c:pt idx="152">
                  <c:v>44002</c:v>
                </c:pt>
                <c:pt idx="153">
                  <c:v>44003</c:v>
                </c:pt>
                <c:pt idx="154">
                  <c:v>44004</c:v>
                </c:pt>
                <c:pt idx="155">
                  <c:v>44005</c:v>
                </c:pt>
                <c:pt idx="156">
                  <c:v>44006</c:v>
                </c:pt>
                <c:pt idx="157">
                  <c:v>44007</c:v>
                </c:pt>
                <c:pt idx="158">
                  <c:v>44008</c:v>
                </c:pt>
                <c:pt idx="159">
                  <c:v>44009</c:v>
                </c:pt>
                <c:pt idx="160">
                  <c:v>44010</c:v>
                </c:pt>
                <c:pt idx="161">
                  <c:v>44011</c:v>
                </c:pt>
                <c:pt idx="162">
                  <c:v>44012</c:v>
                </c:pt>
                <c:pt idx="163">
                  <c:v>44013</c:v>
                </c:pt>
                <c:pt idx="164">
                  <c:v>44014</c:v>
                </c:pt>
                <c:pt idx="165">
                  <c:v>44015</c:v>
                </c:pt>
                <c:pt idx="166">
                  <c:v>44016</c:v>
                </c:pt>
                <c:pt idx="167">
                  <c:v>44017</c:v>
                </c:pt>
                <c:pt idx="168">
                  <c:v>44018</c:v>
                </c:pt>
                <c:pt idx="169">
                  <c:v>44019</c:v>
                </c:pt>
                <c:pt idx="170">
                  <c:v>44020</c:v>
                </c:pt>
                <c:pt idx="171">
                  <c:v>44021</c:v>
                </c:pt>
                <c:pt idx="172">
                  <c:v>44022</c:v>
                </c:pt>
                <c:pt idx="173">
                  <c:v>44023</c:v>
                </c:pt>
                <c:pt idx="174">
                  <c:v>44024</c:v>
                </c:pt>
                <c:pt idx="175">
                  <c:v>44025</c:v>
                </c:pt>
                <c:pt idx="176">
                  <c:v>44026</c:v>
                </c:pt>
                <c:pt idx="177">
                  <c:v>44027</c:v>
                </c:pt>
                <c:pt idx="178">
                  <c:v>44028</c:v>
                </c:pt>
                <c:pt idx="179">
                  <c:v>44029</c:v>
                </c:pt>
                <c:pt idx="180">
                  <c:v>44030</c:v>
                </c:pt>
                <c:pt idx="181">
                  <c:v>44031</c:v>
                </c:pt>
                <c:pt idx="182">
                  <c:v>44032</c:v>
                </c:pt>
                <c:pt idx="183">
                  <c:v>44033</c:v>
                </c:pt>
                <c:pt idx="184">
                  <c:v>44034</c:v>
                </c:pt>
                <c:pt idx="185">
                  <c:v>44035</c:v>
                </c:pt>
                <c:pt idx="186">
                  <c:v>44036</c:v>
                </c:pt>
                <c:pt idx="187">
                  <c:v>44037</c:v>
                </c:pt>
                <c:pt idx="188">
                  <c:v>44038</c:v>
                </c:pt>
                <c:pt idx="189">
                  <c:v>44039</c:v>
                </c:pt>
                <c:pt idx="190">
                  <c:v>44040</c:v>
                </c:pt>
                <c:pt idx="191">
                  <c:v>44041</c:v>
                </c:pt>
                <c:pt idx="192">
                  <c:v>44042</c:v>
                </c:pt>
                <c:pt idx="193">
                  <c:v>44043</c:v>
                </c:pt>
                <c:pt idx="194">
                  <c:v>44044</c:v>
                </c:pt>
                <c:pt idx="195">
                  <c:v>44045</c:v>
                </c:pt>
                <c:pt idx="196">
                  <c:v>44046</c:v>
                </c:pt>
                <c:pt idx="197">
                  <c:v>44047</c:v>
                </c:pt>
                <c:pt idx="198">
                  <c:v>44048</c:v>
                </c:pt>
                <c:pt idx="199">
                  <c:v>44049</c:v>
                </c:pt>
                <c:pt idx="200">
                  <c:v>44050</c:v>
                </c:pt>
                <c:pt idx="201">
                  <c:v>44051</c:v>
                </c:pt>
                <c:pt idx="202">
                  <c:v>44052</c:v>
                </c:pt>
                <c:pt idx="203">
                  <c:v>44053</c:v>
                </c:pt>
                <c:pt idx="204">
                  <c:v>44054</c:v>
                </c:pt>
                <c:pt idx="205">
                  <c:v>44055</c:v>
                </c:pt>
                <c:pt idx="206">
                  <c:v>44056</c:v>
                </c:pt>
                <c:pt idx="207">
                  <c:v>44057</c:v>
                </c:pt>
                <c:pt idx="208">
                  <c:v>44058</c:v>
                </c:pt>
                <c:pt idx="209">
                  <c:v>44059</c:v>
                </c:pt>
                <c:pt idx="210">
                  <c:v>44060</c:v>
                </c:pt>
                <c:pt idx="211">
                  <c:v>44061</c:v>
                </c:pt>
                <c:pt idx="212">
                  <c:v>44062</c:v>
                </c:pt>
                <c:pt idx="213">
                  <c:v>44063</c:v>
                </c:pt>
                <c:pt idx="214">
                  <c:v>44064</c:v>
                </c:pt>
                <c:pt idx="215">
                  <c:v>44065</c:v>
                </c:pt>
                <c:pt idx="216">
                  <c:v>44066</c:v>
                </c:pt>
                <c:pt idx="217">
                  <c:v>44067</c:v>
                </c:pt>
                <c:pt idx="218">
                  <c:v>44068</c:v>
                </c:pt>
                <c:pt idx="219">
                  <c:v>44069</c:v>
                </c:pt>
                <c:pt idx="220">
                  <c:v>44070</c:v>
                </c:pt>
                <c:pt idx="221">
                  <c:v>44071</c:v>
                </c:pt>
                <c:pt idx="222">
                  <c:v>44072</c:v>
                </c:pt>
                <c:pt idx="223">
                  <c:v>44073</c:v>
                </c:pt>
                <c:pt idx="224">
                  <c:v>44074</c:v>
                </c:pt>
                <c:pt idx="225">
                  <c:v>44075</c:v>
                </c:pt>
                <c:pt idx="226">
                  <c:v>44076</c:v>
                </c:pt>
                <c:pt idx="227">
                  <c:v>44077</c:v>
                </c:pt>
                <c:pt idx="228">
                  <c:v>44078</c:v>
                </c:pt>
                <c:pt idx="229">
                  <c:v>44079</c:v>
                </c:pt>
                <c:pt idx="230">
                  <c:v>44080</c:v>
                </c:pt>
                <c:pt idx="231">
                  <c:v>44081</c:v>
                </c:pt>
                <c:pt idx="232">
                  <c:v>44082</c:v>
                </c:pt>
                <c:pt idx="233">
                  <c:v>44083</c:v>
                </c:pt>
                <c:pt idx="234">
                  <c:v>44084</c:v>
                </c:pt>
                <c:pt idx="235">
                  <c:v>44085</c:v>
                </c:pt>
                <c:pt idx="236">
                  <c:v>44086</c:v>
                </c:pt>
                <c:pt idx="237">
                  <c:v>44087</c:v>
                </c:pt>
                <c:pt idx="238">
                  <c:v>44088</c:v>
                </c:pt>
                <c:pt idx="239">
                  <c:v>44089</c:v>
                </c:pt>
                <c:pt idx="240">
                  <c:v>44090</c:v>
                </c:pt>
                <c:pt idx="241">
                  <c:v>44091</c:v>
                </c:pt>
                <c:pt idx="242">
                  <c:v>44092</c:v>
                </c:pt>
                <c:pt idx="243">
                  <c:v>44093</c:v>
                </c:pt>
                <c:pt idx="244">
                  <c:v>44094</c:v>
                </c:pt>
                <c:pt idx="245">
                  <c:v>44095</c:v>
                </c:pt>
                <c:pt idx="246">
                  <c:v>44096</c:v>
                </c:pt>
                <c:pt idx="247">
                  <c:v>44097</c:v>
                </c:pt>
                <c:pt idx="248">
                  <c:v>44098</c:v>
                </c:pt>
                <c:pt idx="249">
                  <c:v>44099</c:v>
                </c:pt>
                <c:pt idx="250">
                  <c:v>44100</c:v>
                </c:pt>
                <c:pt idx="251">
                  <c:v>44101</c:v>
                </c:pt>
                <c:pt idx="252">
                  <c:v>44102</c:v>
                </c:pt>
                <c:pt idx="253">
                  <c:v>44103</c:v>
                </c:pt>
                <c:pt idx="254">
                  <c:v>44104</c:v>
                </c:pt>
                <c:pt idx="255">
                  <c:v>44105</c:v>
                </c:pt>
                <c:pt idx="256">
                  <c:v>44106</c:v>
                </c:pt>
                <c:pt idx="257">
                  <c:v>44107</c:v>
                </c:pt>
                <c:pt idx="258">
                  <c:v>44108</c:v>
                </c:pt>
                <c:pt idx="259">
                  <c:v>44109</c:v>
                </c:pt>
                <c:pt idx="260">
                  <c:v>44110</c:v>
                </c:pt>
                <c:pt idx="261">
                  <c:v>44111</c:v>
                </c:pt>
                <c:pt idx="262">
                  <c:v>44112</c:v>
                </c:pt>
                <c:pt idx="263">
                  <c:v>44113</c:v>
                </c:pt>
                <c:pt idx="264">
                  <c:v>44114</c:v>
                </c:pt>
                <c:pt idx="265">
                  <c:v>44115</c:v>
                </c:pt>
                <c:pt idx="266">
                  <c:v>44116</c:v>
                </c:pt>
                <c:pt idx="267">
                  <c:v>44117</c:v>
                </c:pt>
                <c:pt idx="268">
                  <c:v>44118</c:v>
                </c:pt>
                <c:pt idx="269">
                  <c:v>44119</c:v>
                </c:pt>
                <c:pt idx="270">
                  <c:v>44120</c:v>
                </c:pt>
                <c:pt idx="271">
                  <c:v>44121</c:v>
                </c:pt>
                <c:pt idx="272">
                  <c:v>44122</c:v>
                </c:pt>
                <c:pt idx="273">
                  <c:v>44123</c:v>
                </c:pt>
                <c:pt idx="274">
                  <c:v>44124</c:v>
                </c:pt>
                <c:pt idx="275">
                  <c:v>44125</c:v>
                </c:pt>
                <c:pt idx="276">
                  <c:v>44126</c:v>
                </c:pt>
                <c:pt idx="277">
                  <c:v>44127</c:v>
                </c:pt>
                <c:pt idx="278">
                  <c:v>44128</c:v>
                </c:pt>
                <c:pt idx="279">
                  <c:v>44129</c:v>
                </c:pt>
                <c:pt idx="280">
                  <c:v>44130</c:v>
                </c:pt>
                <c:pt idx="281">
                  <c:v>44131</c:v>
                </c:pt>
                <c:pt idx="282">
                  <c:v>44132</c:v>
                </c:pt>
                <c:pt idx="283">
                  <c:v>44133</c:v>
                </c:pt>
                <c:pt idx="284">
                  <c:v>44134</c:v>
                </c:pt>
                <c:pt idx="285">
                  <c:v>44135</c:v>
                </c:pt>
                <c:pt idx="286">
                  <c:v>44136</c:v>
                </c:pt>
                <c:pt idx="287">
                  <c:v>44137</c:v>
                </c:pt>
                <c:pt idx="288">
                  <c:v>44138</c:v>
                </c:pt>
                <c:pt idx="289">
                  <c:v>44139</c:v>
                </c:pt>
                <c:pt idx="290">
                  <c:v>44140</c:v>
                </c:pt>
                <c:pt idx="291">
                  <c:v>44141</c:v>
                </c:pt>
                <c:pt idx="292">
                  <c:v>44142</c:v>
                </c:pt>
                <c:pt idx="293">
                  <c:v>44143</c:v>
                </c:pt>
                <c:pt idx="294">
                  <c:v>44144</c:v>
                </c:pt>
                <c:pt idx="295">
                  <c:v>44145</c:v>
                </c:pt>
                <c:pt idx="296">
                  <c:v>44146</c:v>
                </c:pt>
                <c:pt idx="297">
                  <c:v>44147</c:v>
                </c:pt>
                <c:pt idx="298">
                  <c:v>44148</c:v>
                </c:pt>
                <c:pt idx="299">
                  <c:v>44149</c:v>
                </c:pt>
                <c:pt idx="300">
                  <c:v>44150</c:v>
                </c:pt>
                <c:pt idx="301">
                  <c:v>44151</c:v>
                </c:pt>
                <c:pt idx="302">
                  <c:v>44152</c:v>
                </c:pt>
                <c:pt idx="303">
                  <c:v>44153</c:v>
                </c:pt>
                <c:pt idx="304">
                  <c:v>44154</c:v>
                </c:pt>
                <c:pt idx="305">
                  <c:v>44155</c:v>
                </c:pt>
                <c:pt idx="306">
                  <c:v>44156</c:v>
                </c:pt>
                <c:pt idx="307">
                  <c:v>44157</c:v>
                </c:pt>
                <c:pt idx="308">
                  <c:v>44158</c:v>
                </c:pt>
                <c:pt idx="309">
                  <c:v>44159</c:v>
                </c:pt>
                <c:pt idx="310">
                  <c:v>44160</c:v>
                </c:pt>
                <c:pt idx="311">
                  <c:v>44161</c:v>
                </c:pt>
                <c:pt idx="312">
                  <c:v>44162</c:v>
                </c:pt>
                <c:pt idx="313">
                  <c:v>44163</c:v>
                </c:pt>
                <c:pt idx="314">
                  <c:v>44164</c:v>
                </c:pt>
                <c:pt idx="315">
                  <c:v>44165</c:v>
                </c:pt>
                <c:pt idx="316">
                  <c:v>44166</c:v>
                </c:pt>
                <c:pt idx="317">
                  <c:v>44167</c:v>
                </c:pt>
                <c:pt idx="318">
                  <c:v>44168</c:v>
                </c:pt>
                <c:pt idx="319">
                  <c:v>44169</c:v>
                </c:pt>
                <c:pt idx="320">
                  <c:v>44170</c:v>
                </c:pt>
                <c:pt idx="321">
                  <c:v>44171</c:v>
                </c:pt>
                <c:pt idx="322">
                  <c:v>44172</c:v>
                </c:pt>
                <c:pt idx="323">
                  <c:v>44173</c:v>
                </c:pt>
                <c:pt idx="324">
                  <c:v>44174</c:v>
                </c:pt>
                <c:pt idx="325">
                  <c:v>44175</c:v>
                </c:pt>
                <c:pt idx="326">
                  <c:v>44176</c:v>
                </c:pt>
                <c:pt idx="327">
                  <c:v>44177</c:v>
                </c:pt>
                <c:pt idx="328">
                  <c:v>44178</c:v>
                </c:pt>
                <c:pt idx="329">
                  <c:v>44179</c:v>
                </c:pt>
                <c:pt idx="330">
                  <c:v>44180</c:v>
                </c:pt>
                <c:pt idx="331">
                  <c:v>44181</c:v>
                </c:pt>
                <c:pt idx="332">
                  <c:v>44182</c:v>
                </c:pt>
                <c:pt idx="333">
                  <c:v>44183</c:v>
                </c:pt>
                <c:pt idx="334">
                  <c:v>44184</c:v>
                </c:pt>
                <c:pt idx="335">
                  <c:v>44185</c:v>
                </c:pt>
                <c:pt idx="336">
                  <c:v>44186</c:v>
                </c:pt>
                <c:pt idx="337">
                  <c:v>44187</c:v>
                </c:pt>
                <c:pt idx="338">
                  <c:v>44188</c:v>
                </c:pt>
                <c:pt idx="339">
                  <c:v>44189</c:v>
                </c:pt>
                <c:pt idx="340">
                  <c:v>44190</c:v>
                </c:pt>
                <c:pt idx="341">
                  <c:v>44191</c:v>
                </c:pt>
                <c:pt idx="342">
                  <c:v>44192</c:v>
                </c:pt>
                <c:pt idx="343">
                  <c:v>44193</c:v>
                </c:pt>
                <c:pt idx="344">
                  <c:v>44194</c:v>
                </c:pt>
                <c:pt idx="345">
                  <c:v>44195</c:v>
                </c:pt>
                <c:pt idx="346">
                  <c:v>44196</c:v>
                </c:pt>
                <c:pt idx="347">
                  <c:v>44197</c:v>
                </c:pt>
                <c:pt idx="348">
                  <c:v>44198</c:v>
                </c:pt>
                <c:pt idx="349">
                  <c:v>44199</c:v>
                </c:pt>
                <c:pt idx="350">
                  <c:v>44200</c:v>
                </c:pt>
                <c:pt idx="351">
                  <c:v>44201</c:v>
                </c:pt>
                <c:pt idx="352">
                  <c:v>44202</c:v>
                </c:pt>
                <c:pt idx="353">
                  <c:v>44203</c:v>
                </c:pt>
                <c:pt idx="354">
                  <c:v>44204</c:v>
                </c:pt>
                <c:pt idx="355">
                  <c:v>44205</c:v>
                </c:pt>
                <c:pt idx="356">
                  <c:v>44206</c:v>
                </c:pt>
                <c:pt idx="357">
                  <c:v>44207</c:v>
                </c:pt>
                <c:pt idx="358">
                  <c:v>44208</c:v>
                </c:pt>
                <c:pt idx="359">
                  <c:v>44209</c:v>
                </c:pt>
                <c:pt idx="360">
                  <c:v>44210</c:v>
                </c:pt>
                <c:pt idx="361">
                  <c:v>44211</c:v>
                </c:pt>
                <c:pt idx="362">
                  <c:v>44212</c:v>
                </c:pt>
                <c:pt idx="363">
                  <c:v>44213</c:v>
                </c:pt>
                <c:pt idx="364">
                  <c:v>44214</c:v>
                </c:pt>
                <c:pt idx="365">
                  <c:v>44215</c:v>
                </c:pt>
                <c:pt idx="366">
                  <c:v>44216</c:v>
                </c:pt>
                <c:pt idx="367">
                  <c:v>44217</c:v>
                </c:pt>
                <c:pt idx="368">
                  <c:v>44218</c:v>
                </c:pt>
                <c:pt idx="369">
                  <c:v>44219</c:v>
                </c:pt>
                <c:pt idx="370">
                  <c:v>44220</c:v>
                </c:pt>
                <c:pt idx="371">
                  <c:v>44221</c:v>
                </c:pt>
                <c:pt idx="372">
                  <c:v>44222</c:v>
                </c:pt>
                <c:pt idx="373">
                  <c:v>44223</c:v>
                </c:pt>
                <c:pt idx="374">
                  <c:v>44224</c:v>
                </c:pt>
                <c:pt idx="375">
                  <c:v>44225</c:v>
                </c:pt>
                <c:pt idx="376">
                  <c:v>44226</c:v>
                </c:pt>
                <c:pt idx="377">
                  <c:v>44227</c:v>
                </c:pt>
                <c:pt idx="378">
                  <c:v>44228</c:v>
                </c:pt>
                <c:pt idx="379">
                  <c:v>44229</c:v>
                </c:pt>
                <c:pt idx="380">
                  <c:v>44230</c:v>
                </c:pt>
                <c:pt idx="381">
                  <c:v>44231</c:v>
                </c:pt>
                <c:pt idx="382">
                  <c:v>44232</c:v>
                </c:pt>
                <c:pt idx="383">
                  <c:v>44233</c:v>
                </c:pt>
                <c:pt idx="384">
                  <c:v>44234</c:v>
                </c:pt>
                <c:pt idx="385">
                  <c:v>44235</c:v>
                </c:pt>
                <c:pt idx="386">
                  <c:v>44236</c:v>
                </c:pt>
                <c:pt idx="387">
                  <c:v>44237</c:v>
                </c:pt>
                <c:pt idx="388">
                  <c:v>44238</c:v>
                </c:pt>
                <c:pt idx="389">
                  <c:v>44239</c:v>
                </c:pt>
                <c:pt idx="390">
                  <c:v>44240</c:v>
                </c:pt>
                <c:pt idx="391">
                  <c:v>44241</c:v>
                </c:pt>
                <c:pt idx="392">
                  <c:v>44242</c:v>
                </c:pt>
                <c:pt idx="393">
                  <c:v>44243</c:v>
                </c:pt>
                <c:pt idx="394">
                  <c:v>44244</c:v>
                </c:pt>
                <c:pt idx="395">
                  <c:v>44245</c:v>
                </c:pt>
                <c:pt idx="396">
                  <c:v>44246</c:v>
                </c:pt>
                <c:pt idx="397">
                  <c:v>44247</c:v>
                </c:pt>
                <c:pt idx="398">
                  <c:v>44248</c:v>
                </c:pt>
                <c:pt idx="399">
                  <c:v>44249</c:v>
                </c:pt>
                <c:pt idx="400">
                  <c:v>44250</c:v>
                </c:pt>
                <c:pt idx="401">
                  <c:v>44251</c:v>
                </c:pt>
                <c:pt idx="402">
                  <c:v>44252</c:v>
                </c:pt>
                <c:pt idx="403">
                  <c:v>44253</c:v>
                </c:pt>
                <c:pt idx="404">
                  <c:v>44254</c:v>
                </c:pt>
                <c:pt idx="405">
                  <c:v>44255</c:v>
                </c:pt>
                <c:pt idx="406">
                  <c:v>44256</c:v>
                </c:pt>
                <c:pt idx="407">
                  <c:v>44257</c:v>
                </c:pt>
                <c:pt idx="408">
                  <c:v>44258</c:v>
                </c:pt>
                <c:pt idx="409">
                  <c:v>44259</c:v>
                </c:pt>
                <c:pt idx="410">
                  <c:v>44260</c:v>
                </c:pt>
                <c:pt idx="411">
                  <c:v>44261</c:v>
                </c:pt>
                <c:pt idx="412">
                  <c:v>44262</c:v>
                </c:pt>
                <c:pt idx="413">
                  <c:v>44263</c:v>
                </c:pt>
                <c:pt idx="414">
                  <c:v>44264</c:v>
                </c:pt>
                <c:pt idx="415">
                  <c:v>44265</c:v>
                </c:pt>
                <c:pt idx="416">
                  <c:v>44266</c:v>
                </c:pt>
                <c:pt idx="417">
                  <c:v>44267</c:v>
                </c:pt>
                <c:pt idx="418">
                  <c:v>44268</c:v>
                </c:pt>
                <c:pt idx="419">
                  <c:v>44269</c:v>
                </c:pt>
                <c:pt idx="420">
                  <c:v>44270</c:v>
                </c:pt>
                <c:pt idx="421">
                  <c:v>44271</c:v>
                </c:pt>
                <c:pt idx="422">
                  <c:v>44272</c:v>
                </c:pt>
                <c:pt idx="423">
                  <c:v>44273</c:v>
                </c:pt>
                <c:pt idx="424">
                  <c:v>44274</c:v>
                </c:pt>
                <c:pt idx="425">
                  <c:v>44275</c:v>
                </c:pt>
                <c:pt idx="426">
                  <c:v>44276</c:v>
                </c:pt>
                <c:pt idx="427">
                  <c:v>44277</c:v>
                </c:pt>
                <c:pt idx="428">
                  <c:v>44278</c:v>
                </c:pt>
                <c:pt idx="429">
                  <c:v>44279</c:v>
                </c:pt>
                <c:pt idx="430">
                  <c:v>44280</c:v>
                </c:pt>
                <c:pt idx="431">
                  <c:v>44281</c:v>
                </c:pt>
                <c:pt idx="432">
                  <c:v>44282</c:v>
                </c:pt>
                <c:pt idx="433">
                  <c:v>44283</c:v>
                </c:pt>
                <c:pt idx="434">
                  <c:v>44284</c:v>
                </c:pt>
                <c:pt idx="435">
                  <c:v>44285</c:v>
                </c:pt>
                <c:pt idx="436">
                  <c:v>44286</c:v>
                </c:pt>
                <c:pt idx="437">
                  <c:v>44287</c:v>
                </c:pt>
                <c:pt idx="438">
                  <c:v>44288</c:v>
                </c:pt>
                <c:pt idx="439">
                  <c:v>44289</c:v>
                </c:pt>
                <c:pt idx="440">
                  <c:v>44290</c:v>
                </c:pt>
                <c:pt idx="441">
                  <c:v>44291</c:v>
                </c:pt>
                <c:pt idx="442">
                  <c:v>44292</c:v>
                </c:pt>
                <c:pt idx="443">
                  <c:v>44293</c:v>
                </c:pt>
                <c:pt idx="444">
                  <c:v>44294</c:v>
                </c:pt>
                <c:pt idx="445">
                  <c:v>44295</c:v>
                </c:pt>
                <c:pt idx="446">
                  <c:v>44296</c:v>
                </c:pt>
                <c:pt idx="447">
                  <c:v>44297</c:v>
                </c:pt>
                <c:pt idx="448">
                  <c:v>44298</c:v>
                </c:pt>
                <c:pt idx="449">
                  <c:v>44299</c:v>
                </c:pt>
                <c:pt idx="450">
                  <c:v>44300</c:v>
                </c:pt>
                <c:pt idx="451">
                  <c:v>44301</c:v>
                </c:pt>
                <c:pt idx="452">
                  <c:v>44302</c:v>
                </c:pt>
                <c:pt idx="453">
                  <c:v>44303</c:v>
                </c:pt>
                <c:pt idx="454">
                  <c:v>44304</c:v>
                </c:pt>
                <c:pt idx="455">
                  <c:v>44305</c:v>
                </c:pt>
                <c:pt idx="456">
                  <c:v>44306</c:v>
                </c:pt>
                <c:pt idx="457">
                  <c:v>44307</c:v>
                </c:pt>
                <c:pt idx="458">
                  <c:v>44308</c:v>
                </c:pt>
                <c:pt idx="459">
                  <c:v>44309</c:v>
                </c:pt>
                <c:pt idx="460">
                  <c:v>44310</c:v>
                </c:pt>
                <c:pt idx="461">
                  <c:v>44311</c:v>
                </c:pt>
                <c:pt idx="462">
                  <c:v>44312</c:v>
                </c:pt>
                <c:pt idx="463">
                  <c:v>44313</c:v>
                </c:pt>
                <c:pt idx="464">
                  <c:v>44314</c:v>
                </c:pt>
                <c:pt idx="465">
                  <c:v>44315</c:v>
                </c:pt>
                <c:pt idx="466">
                  <c:v>44316</c:v>
                </c:pt>
                <c:pt idx="467">
                  <c:v>44317</c:v>
                </c:pt>
                <c:pt idx="468">
                  <c:v>44318</c:v>
                </c:pt>
                <c:pt idx="469">
                  <c:v>44319</c:v>
                </c:pt>
                <c:pt idx="470">
                  <c:v>44320</c:v>
                </c:pt>
                <c:pt idx="471">
                  <c:v>44321</c:v>
                </c:pt>
                <c:pt idx="472">
                  <c:v>44322</c:v>
                </c:pt>
                <c:pt idx="473">
                  <c:v>44323</c:v>
                </c:pt>
                <c:pt idx="474">
                  <c:v>44324</c:v>
                </c:pt>
                <c:pt idx="475">
                  <c:v>44325</c:v>
                </c:pt>
                <c:pt idx="476">
                  <c:v>44326</c:v>
                </c:pt>
                <c:pt idx="477">
                  <c:v>44327</c:v>
                </c:pt>
                <c:pt idx="478">
                  <c:v>44328</c:v>
                </c:pt>
                <c:pt idx="479">
                  <c:v>44329</c:v>
                </c:pt>
                <c:pt idx="480">
                  <c:v>44330</c:v>
                </c:pt>
                <c:pt idx="481">
                  <c:v>44331</c:v>
                </c:pt>
                <c:pt idx="482">
                  <c:v>44332</c:v>
                </c:pt>
                <c:pt idx="483">
                  <c:v>44333</c:v>
                </c:pt>
                <c:pt idx="484">
                  <c:v>44334</c:v>
                </c:pt>
                <c:pt idx="485">
                  <c:v>44335</c:v>
                </c:pt>
                <c:pt idx="486">
                  <c:v>44336</c:v>
                </c:pt>
                <c:pt idx="487">
                  <c:v>44337</c:v>
                </c:pt>
                <c:pt idx="488">
                  <c:v>44338</c:v>
                </c:pt>
                <c:pt idx="489">
                  <c:v>44339</c:v>
                </c:pt>
                <c:pt idx="490">
                  <c:v>44340</c:v>
                </c:pt>
                <c:pt idx="491">
                  <c:v>44341</c:v>
                </c:pt>
                <c:pt idx="492">
                  <c:v>44342</c:v>
                </c:pt>
                <c:pt idx="493">
                  <c:v>44343</c:v>
                </c:pt>
                <c:pt idx="494">
                  <c:v>44344</c:v>
                </c:pt>
                <c:pt idx="495">
                  <c:v>44345</c:v>
                </c:pt>
                <c:pt idx="496">
                  <c:v>44346</c:v>
                </c:pt>
                <c:pt idx="497">
                  <c:v>44347</c:v>
                </c:pt>
                <c:pt idx="498">
                  <c:v>44348</c:v>
                </c:pt>
                <c:pt idx="499">
                  <c:v>44349</c:v>
                </c:pt>
                <c:pt idx="500">
                  <c:v>44350</c:v>
                </c:pt>
                <c:pt idx="501">
                  <c:v>44351</c:v>
                </c:pt>
                <c:pt idx="502">
                  <c:v>44352</c:v>
                </c:pt>
                <c:pt idx="503">
                  <c:v>44353</c:v>
                </c:pt>
                <c:pt idx="504">
                  <c:v>44354</c:v>
                </c:pt>
                <c:pt idx="505">
                  <c:v>44355</c:v>
                </c:pt>
                <c:pt idx="506">
                  <c:v>44356</c:v>
                </c:pt>
                <c:pt idx="507">
                  <c:v>44357</c:v>
                </c:pt>
                <c:pt idx="508">
                  <c:v>44358</c:v>
                </c:pt>
                <c:pt idx="509">
                  <c:v>44359</c:v>
                </c:pt>
                <c:pt idx="510">
                  <c:v>44360</c:v>
                </c:pt>
                <c:pt idx="511">
                  <c:v>44361</c:v>
                </c:pt>
                <c:pt idx="512">
                  <c:v>44362</c:v>
                </c:pt>
                <c:pt idx="513">
                  <c:v>44363</c:v>
                </c:pt>
                <c:pt idx="514">
                  <c:v>44364</c:v>
                </c:pt>
                <c:pt idx="515">
                  <c:v>44365</c:v>
                </c:pt>
                <c:pt idx="516">
                  <c:v>44366</c:v>
                </c:pt>
                <c:pt idx="517">
                  <c:v>44367</c:v>
                </c:pt>
                <c:pt idx="518">
                  <c:v>44368</c:v>
                </c:pt>
                <c:pt idx="519">
                  <c:v>44369</c:v>
                </c:pt>
                <c:pt idx="520">
                  <c:v>44370</c:v>
                </c:pt>
                <c:pt idx="521">
                  <c:v>44371</c:v>
                </c:pt>
                <c:pt idx="522">
                  <c:v>44372</c:v>
                </c:pt>
                <c:pt idx="523">
                  <c:v>44373</c:v>
                </c:pt>
                <c:pt idx="524">
                  <c:v>44374</c:v>
                </c:pt>
                <c:pt idx="525">
                  <c:v>44375</c:v>
                </c:pt>
                <c:pt idx="526">
                  <c:v>44376</c:v>
                </c:pt>
                <c:pt idx="527">
                  <c:v>44377</c:v>
                </c:pt>
                <c:pt idx="528">
                  <c:v>44378</c:v>
                </c:pt>
                <c:pt idx="529">
                  <c:v>44379</c:v>
                </c:pt>
                <c:pt idx="530">
                  <c:v>44380</c:v>
                </c:pt>
                <c:pt idx="531">
                  <c:v>44381</c:v>
                </c:pt>
                <c:pt idx="532">
                  <c:v>44382</c:v>
                </c:pt>
                <c:pt idx="533">
                  <c:v>44383</c:v>
                </c:pt>
                <c:pt idx="534">
                  <c:v>44384</c:v>
                </c:pt>
                <c:pt idx="535">
                  <c:v>44385</c:v>
                </c:pt>
                <c:pt idx="536">
                  <c:v>44386</c:v>
                </c:pt>
                <c:pt idx="537">
                  <c:v>44387</c:v>
                </c:pt>
                <c:pt idx="538">
                  <c:v>44388</c:v>
                </c:pt>
                <c:pt idx="539">
                  <c:v>44389</c:v>
                </c:pt>
                <c:pt idx="540">
                  <c:v>44390</c:v>
                </c:pt>
                <c:pt idx="541">
                  <c:v>44391</c:v>
                </c:pt>
                <c:pt idx="542">
                  <c:v>44392</c:v>
                </c:pt>
                <c:pt idx="543">
                  <c:v>44393</c:v>
                </c:pt>
                <c:pt idx="544">
                  <c:v>44394</c:v>
                </c:pt>
                <c:pt idx="545">
                  <c:v>44395</c:v>
                </c:pt>
                <c:pt idx="546">
                  <c:v>44396</c:v>
                </c:pt>
                <c:pt idx="547">
                  <c:v>44397</c:v>
                </c:pt>
                <c:pt idx="548">
                  <c:v>44398</c:v>
                </c:pt>
                <c:pt idx="549">
                  <c:v>44399</c:v>
                </c:pt>
                <c:pt idx="550">
                  <c:v>44400</c:v>
                </c:pt>
                <c:pt idx="551">
                  <c:v>44401</c:v>
                </c:pt>
                <c:pt idx="552">
                  <c:v>44402</c:v>
                </c:pt>
                <c:pt idx="553">
                  <c:v>44403</c:v>
                </c:pt>
                <c:pt idx="554">
                  <c:v>44404</c:v>
                </c:pt>
                <c:pt idx="555">
                  <c:v>44405</c:v>
                </c:pt>
                <c:pt idx="556">
                  <c:v>44406</c:v>
                </c:pt>
                <c:pt idx="557">
                  <c:v>44407</c:v>
                </c:pt>
                <c:pt idx="558">
                  <c:v>44408</c:v>
                </c:pt>
                <c:pt idx="559">
                  <c:v>44409</c:v>
                </c:pt>
                <c:pt idx="560">
                  <c:v>44410</c:v>
                </c:pt>
                <c:pt idx="561">
                  <c:v>44411</c:v>
                </c:pt>
                <c:pt idx="562">
                  <c:v>44412</c:v>
                </c:pt>
                <c:pt idx="563">
                  <c:v>44413</c:v>
                </c:pt>
                <c:pt idx="564">
                  <c:v>44414</c:v>
                </c:pt>
                <c:pt idx="565">
                  <c:v>44415</c:v>
                </c:pt>
                <c:pt idx="566">
                  <c:v>44416</c:v>
                </c:pt>
                <c:pt idx="567">
                  <c:v>44417</c:v>
                </c:pt>
                <c:pt idx="568">
                  <c:v>44418</c:v>
                </c:pt>
                <c:pt idx="569">
                  <c:v>44419</c:v>
                </c:pt>
                <c:pt idx="570">
                  <c:v>44420</c:v>
                </c:pt>
                <c:pt idx="571">
                  <c:v>44421</c:v>
                </c:pt>
                <c:pt idx="572">
                  <c:v>44422</c:v>
                </c:pt>
                <c:pt idx="573">
                  <c:v>44423</c:v>
                </c:pt>
                <c:pt idx="574">
                  <c:v>44424</c:v>
                </c:pt>
                <c:pt idx="575">
                  <c:v>44425</c:v>
                </c:pt>
                <c:pt idx="576">
                  <c:v>44426</c:v>
                </c:pt>
                <c:pt idx="577">
                  <c:v>44427</c:v>
                </c:pt>
                <c:pt idx="578">
                  <c:v>44428</c:v>
                </c:pt>
                <c:pt idx="579">
                  <c:v>44429</c:v>
                </c:pt>
                <c:pt idx="580">
                  <c:v>44430</c:v>
                </c:pt>
                <c:pt idx="581">
                  <c:v>44431</c:v>
                </c:pt>
                <c:pt idx="582">
                  <c:v>44432</c:v>
                </c:pt>
                <c:pt idx="583">
                  <c:v>44433</c:v>
                </c:pt>
                <c:pt idx="584">
                  <c:v>44434</c:v>
                </c:pt>
                <c:pt idx="585">
                  <c:v>44435</c:v>
                </c:pt>
                <c:pt idx="586">
                  <c:v>44436</c:v>
                </c:pt>
                <c:pt idx="587">
                  <c:v>44437</c:v>
                </c:pt>
                <c:pt idx="588">
                  <c:v>44438</c:v>
                </c:pt>
                <c:pt idx="589">
                  <c:v>44439</c:v>
                </c:pt>
                <c:pt idx="590">
                  <c:v>44440</c:v>
                </c:pt>
                <c:pt idx="591">
                  <c:v>44441</c:v>
                </c:pt>
                <c:pt idx="592">
                  <c:v>44442</c:v>
                </c:pt>
                <c:pt idx="593">
                  <c:v>44443</c:v>
                </c:pt>
                <c:pt idx="594">
                  <c:v>44444</c:v>
                </c:pt>
                <c:pt idx="595">
                  <c:v>44445</c:v>
                </c:pt>
                <c:pt idx="596">
                  <c:v>44446</c:v>
                </c:pt>
                <c:pt idx="597">
                  <c:v>44447</c:v>
                </c:pt>
                <c:pt idx="598">
                  <c:v>44448</c:v>
                </c:pt>
                <c:pt idx="599">
                  <c:v>44449</c:v>
                </c:pt>
                <c:pt idx="600">
                  <c:v>44450</c:v>
                </c:pt>
                <c:pt idx="601">
                  <c:v>44451</c:v>
                </c:pt>
                <c:pt idx="602">
                  <c:v>44452</c:v>
                </c:pt>
                <c:pt idx="603">
                  <c:v>44453</c:v>
                </c:pt>
                <c:pt idx="604">
                  <c:v>44454</c:v>
                </c:pt>
                <c:pt idx="605">
                  <c:v>44455</c:v>
                </c:pt>
                <c:pt idx="606">
                  <c:v>44456</c:v>
                </c:pt>
                <c:pt idx="607">
                  <c:v>44457</c:v>
                </c:pt>
                <c:pt idx="608">
                  <c:v>44458</c:v>
                </c:pt>
                <c:pt idx="609">
                  <c:v>44459</c:v>
                </c:pt>
                <c:pt idx="610">
                  <c:v>44460</c:v>
                </c:pt>
                <c:pt idx="611">
                  <c:v>44461</c:v>
                </c:pt>
                <c:pt idx="612">
                  <c:v>44462</c:v>
                </c:pt>
                <c:pt idx="613">
                  <c:v>44463</c:v>
                </c:pt>
                <c:pt idx="614">
                  <c:v>44464</c:v>
                </c:pt>
                <c:pt idx="615">
                  <c:v>44465</c:v>
                </c:pt>
                <c:pt idx="616">
                  <c:v>44466</c:v>
                </c:pt>
                <c:pt idx="617">
                  <c:v>44467</c:v>
                </c:pt>
                <c:pt idx="618">
                  <c:v>44468</c:v>
                </c:pt>
                <c:pt idx="619">
                  <c:v>44469</c:v>
                </c:pt>
                <c:pt idx="620">
                  <c:v>44470</c:v>
                </c:pt>
                <c:pt idx="621">
                  <c:v>44471</c:v>
                </c:pt>
                <c:pt idx="622">
                  <c:v>44472</c:v>
                </c:pt>
                <c:pt idx="623">
                  <c:v>44473</c:v>
                </c:pt>
                <c:pt idx="624">
                  <c:v>44474</c:v>
                </c:pt>
                <c:pt idx="625">
                  <c:v>44475</c:v>
                </c:pt>
                <c:pt idx="626">
                  <c:v>44476</c:v>
                </c:pt>
                <c:pt idx="627">
                  <c:v>44477</c:v>
                </c:pt>
                <c:pt idx="628">
                  <c:v>44478</c:v>
                </c:pt>
                <c:pt idx="629">
                  <c:v>44479</c:v>
                </c:pt>
                <c:pt idx="630">
                  <c:v>44480</c:v>
                </c:pt>
                <c:pt idx="631">
                  <c:v>44481</c:v>
                </c:pt>
                <c:pt idx="632">
                  <c:v>44482</c:v>
                </c:pt>
                <c:pt idx="633">
                  <c:v>44483</c:v>
                </c:pt>
                <c:pt idx="634">
                  <c:v>44484</c:v>
                </c:pt>
                <c:pt idx="635">
                  <c:v>44485</c:v>
                </c:pt>
                <c:pt idx="636">
                  <c:v>44486</c:v>
                </c:pt>
                <c:pt idx="637">
                  <c:v>44487</c:v>
                </c:pt>
                <c:pt idx="638">
                  <c:v>44488</c:v>
                </c:pt>
                <c:pt idx="639">
                  <c:v>44489</c:v>
                </c:pt>
                <c:pt idx="640">
                  <c:v>44490</c:v>
                </c:pt>
                <c:pt idx="641">
                  <c:v>44491</c:v>
                </c:pt>
                <c:pt idx="642">
                  <c:v>44492</c:v>
                </c:pt>
                <c:pt idx="643">
                  <c:v>44493</c:v>
                </c:pt>
                <c:pt idx="644">
                  <c:v>44494</c:v>
                </c:pt>
                <c:pt idx="645">
                  <c:v>44495</c:v>
                </c:pt>
                <c:pt idx="646">
                  <c:v>44496</c:v>
                </c:pt>
                <c:pt idx="647">
                  <c:v>44497</c:v>
                </c:pt>
                <c:pt idx="648">
                  <c:v>44498</c:v>
                </c:pt>
                <c:pt idx="649">
                  <c:v>44499</c:v>
                </c:pt>
                <c:pt idx="650">
                  <c:v>44500</c:v>
                </c:pt>
                <c:pt idx="651">
                  <c:v>44501</c:v>
                </c:pt>
                <c:pt idx="652">
                  <c:v>44502</c:v>
                </c:pt>
                <c:pt idx="653">
                  <c:v>44503</c:v>
                </c:pt>
                <c:pt idx="654">
                  <c:v>44504</c:v>
                </c:pt>
                <c:pt idx="655">
                  <c:v>44505</c:v>
                </c:pt>
                <c:pt idx="656">
                  <c:v>44506</c:v>
                </c:pt>
                <c:pt idx="657">
                  <c:v>44507</c:v>
                </c:pt>
                <c:pt idx="658">
                  <c:v>44508</c:v>
                </c:pt>
                <c:pt idx="659">
                  <c:v>44509</c:v>
                </c:pt>
                <c:pt idx="660">
                  <c:v>44510</c:v>
                </c:pt>
                <c:pt idx="661">
                  <c:v>44511</c:v>
                </c:pt>
                <c:pt idx="662">
                  <c:v>44512</c:v>
                </c:pt>
                <c:pt idx="663">
                  <c:v>44513</c:v>
                </c:pt>
                <c:pt idx="664">
                  <c:v>44514</c:v>
                </c:pt>
                <c:pt idx="665">
                  <c:v>44515</c:v>
                </c:pt>
                <c:pt idx="666">
                  <c:v>44516</c:v>
                </c:pt>
                <c:pt idx="667">
                  <c:v>44517</c:v>
                </c:pt>
                <c:pt idx="668">
                  <c:v>44518</c:v>
                </c:pt>
                <c:pt idx="669">
                  <c:v>44519</c:v>
                </c:pt>
                <c:pt idx="670">
                  <c:v>44520</c:v>
                </c:pt>
                <c:pt idx="671">
                  <c:v>44521</c:v>
                </c:pt>
                <c:pt idx="672">
                  <c:v>44522</c:v>
                </c:pt>
                <c:pt idx="673">
                  <c:v>44523</c:v>
                </c:pt>
                <c:pt idx="674">
                  <c:v>44524</c:v>
                </c:pt>
                <c:pt idx="675">
                  <c:v>44525</c:v>
                </c:pt>
                <c:pt idx="676">
                  <c:v>44526</c:v>
                </c:pt>
                <c:pt idx="677">
                  <c:v>44527</c:v>
                </c:pt>
                <c:pt idx="678">
                  <c:v>44528</c:v>
                </c:pt>
                <c:pt idx="679">
                  <c:v>44529</c:v>
                </c:pt>
                <c:pt idx="680">
                  <c:v>44530</c:v>
                </c:pt>
                <c:pt idx="681">
                  <c:v>44531</c:v>
                </c:pt>
                <c:pt idx="682">
                  <c:v>44532</c:v>
                </c:pt>
                <c:pt idx="683">
                  <c:v>44533</c:v>
                </c:pt>
                <c:pt idx="684">
                  <c:v>44534</c:v>
                </c:pt>
                <c:pt idx="685">
                  <c:v>44535</c:v>
                </c:pt>
                <c:pt idx="686">
                  <c:v>44536</c:v>
                </c:pt>
                <c:pt idx="687">
                  <c:v>44537</c:v>
                </c:pt>
                <c:pt idx="688">
                  <c:v>44538</c:v>
                </c:pt>
                <c:pt idx="689">
                  <c:v>44539</c:v>
                </c:pt>
                <c:pt idx="690">
                  <c:v>44540</c:v>
                </c:pt>
                <c:pt idx="691">
                  <c:v>44541</c:v>
                </c:pt>
                <c:pt idx="692">
                  <c:v>44542</c:v>
                </c:pt>
                <c:pt idx="693">
                  <c:v>44543</c:v>
                </c:pt>
                <c:pt idx="694">
                  <c:v>44544</c:v>
                </c:pt>
                <c:pt idx="695">
                  <c:v>44545</c:v>
                </c:pt>
                <c:pt idx="696">
                  <c:v>44546</c:v>
                </c:pt>
                <c:pt idx="697">
                  <c:v>44547</c:v>
                </c:pt>
                <c:pt idx="698">
                  <c:v>44548</c:v>
                </c:pt>
                <c:pt idx="699">
                  <c:v>44549</c:v>
                </c:pt>
                <c:pt idx="700">
                  <c:v>44550</c:v>
                </c:pt>
                <c:pt idx="701">
                  <c:v>44551</c:v>
                </c:pt>
                <c:pt idx="702">
                  <c:v>44552</c:v>
                </c:pt>
                <c:pt idx="703">
                  <c:v>44553</c:v>
                </c:pt>
                <c:pt idx="704">
                  <c:v>44554</c:v>
                </c:pt>
                <c:pt idx="705">
                  <c:v>44555</c:v>
                </c:pt>
                <c:pt idx="706">
                  <c:v>44556</c:v>
                </c:pt>
                <c:pt idx="707">
                  <c:v>44557</c:v>
                </c:pt>
                <c:pt idx="708">
                  <c:v>44558</c:v>
                </c:pt>
                <c:pt idx="709">
                  <c:v>44559</c:v>
                </c:pt>
                <c:pt idx="710">
                  <c:v>44560</c:v>
                </c:pt>
                <c:pt idx="711">
                  <c:v>44561</c:v>
                </c:pt>
              </c:numCache>
            </c:numRef>
          </c:cat>
          <c:val>
            <c:numRef>
              <c:f>'발생별(국내발생+해외유입), 사망'!$B$7:$B$718</c:f>
              <c:numCache>
                <c:formatCode>#,##0_ </c:formatCode>
                <c:ptCount val="7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3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3</c:v>
                </c:pt>
                <c:pt idx="17">
                  <c:v>1</c:v>
                </c:pt>
                <c:pt idx="18">
                  <c:v>0</c:v>
                </c:pt>
                <c:pt idx="19">
                  <c:v>0</c:v>
                </c:pt>
                <c:pt idx="20">
                  <c:v>1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2</c:v>
                </c:pt>
                <c:pt idx="30">
                  <c:v>34</c:v>
                </c:pt>
                <c:pt idx="31">
                  <c:v>16</c:v>
                </c:pt>
                <c:pt idx="32">
                  <c:v>74</c:v>
                </c:pt>
                <c:pt idx="33">
                  <c:v>190</c:v>
                </c:pt>
                <c:pt idx="34">
                  <c:v>209</c:v>
                </c:pt>
                <c:pt idx="35">
                  <c:v>206</c:v>
                </c:pt>
                <c:pt idx="36">
                  <c:v>129</c:v>
                </c:pt>
                <c:pt idx="37">
                  <c:v>252</c:v>
                </c:pt>
                <c:pt idx="38">
                  <c:v>447</c:v>
                </c:pt>
                <c:pt idx="39">
                  <c:v>427</c:v>
                </c:pt>
                <c:pt idx="40">
                  <c:v>909</c:v>
                </c:pt>
                <c:pt idx="41">
                  <c:v>593</c:v>
                </c:pt>
                <c:pt idx="42">
                  <c:v>684</c:v>
                </c:pt>
                <c:pt idx="43">
                  <c:v>599</c:v>
                </c:pt>
                <c:pt idx="44">
                  <c:v>516</c:v>
                </c:pt>
                <c:pt idx="45">
                  <c:v>437</c:v>
                </c:pt>
                <c:pt idx="46">
                  <c:v>518</c:v>
                </c:pt>
                <c:pt idx="47">
                  <c:v>483</c:v>
                </c:pt>
                <c:pt idx="48">
                  <c:v>366</c:v>
                </c:pt>
                <c:pt idx="49">
                  <c:v>247</c:v>
                </c:pt>
                <c:pt idx="50">
                  <c:v>131</c:v>
                </c:pt>
                <c:pt idx="51">
                  <c:v>239</c:v>
                </c:pt>
                <c:pt idx="52">
                  <c:v>112</c:v>
                </c:pt>
                <c:pt idx="53">
                  <c:v>107</c:v>
                </c:pt>
                <c:pt idx="54">
                  <c:v>102</c:v>
                </c:pt>
                <c:pt idx="55">
                  <c:v>72</c:v>
                </c:pt>
                <c:pt idx="56">
                  <c:v>70</c:v>
                </c:pt>
                <c:pt idx="57">
                  <c:v>79</c:v>
                </c:pt>
                <c:pt idx="58">
                  <c:v>80</c:v>
                </c:pt>
                <c:pt idx="59">
                  <c:v>135</c:v>
                </c:pt>
                <c:pt idx="60">
                  <c:v>73</c:v>
                </c:pt>
                <c:pt idx="61">
                  <c:v>126</c:v>
                </c:pt>
                <c:pt idx="62">
                  <c:v>77</c:v>
                </c:pt>
                <c:pt idx="63">
                  <c:v>46</c:v>
                </c:pt>
                <c:pt idx="64">
                  <c:v>46</c:v>
                </c:pt>
                <c:pt idx="65">
                  <c:v>42</c:v>
                </c:pt>
                <c:pt idx="66">
                  <c:v>56</c:v>
                </c:pt>
                <c:pt idx="67">
                  <c:v>57</c:v>
                </c:pt>
                <c:pt idx="68">
                  <c:v>90</c:v>
                </c:pt>
                <c:pt idx="69">
                  <c:v>38</c:v>
                </c:pt>
                <c:pt idx="70">
                  <c:v>35</c:v>
                </c:pt>
                <c:pt idx="71">
                  <c:v>88</c:v>
                </c:pt>
                <c:pt idx="72">
                  <c:v>56</c:v>
                </c:pt>
                <c:pt idx="73">
                  <c:v>43</c:v>
                </c:pt>
                <c:pt idx="74">
                  <c:v>37</c:v>
                </c:pt>
                <c:pt idx="75">
                  <c:v>53</c:v>
                </c:pt>
                <c:pt idx="76">
                  <c:v>31</c:v>
                </c:pt>
                <c:pt idx="77">
                  <c:v>25</c:v>
                </c:pt>
                <c:pt idx="78">
                  <c:v>23</c:v>
                </c:pt>
                <c:pt idx="79">
                  <c:v>23</c:v>
                </c:pt>
                <c:pt idx="80">
                  <c:v>13</c:v>
                </c:pt>
                <c:pt idx="81">
                  <c:v>17</c:v>
                </c:pt>
                <c:pt idx="82">
                  <c:v>16</c:v>
                </c:pt>
                <c:pt idx="83">
                  <c:v>9</c:v>
                </c:pt>
                <c:pt idx="84">
                  <c:v>10</c:v>
                </c:pt>
                <c:pt idx="85">
                  <c:v>11</c:v>
                </c:pt>
                <c:pt idx="86">
                  <c:v>13</c:v>
                </c:pt>
                <c:pt idx="87">
                  <c:v>11</c:v>
                </c:pt>
                <c:pt idx="88">
                  <c:v>7</c:v>
                </c:pt>
                <c:pt idx="89">
                  <c:v>9</c:v>
                </c:pt>
                <c:pt idx="90">
                  <c:v>2</c:v>
                </c:pt>
                <c:pt idx="91">
                  <c:v>6</c:v>
                </c:pt>
                <c:pt idx="92">
                  <c:v>4</c:v>
                </c:pt>
                <c:pt idx="93">
                  <c:v>5</c:v>
                </c:pt>
                <c:pt idx="94">
                  <c:v>4</c:v>
                </c:pt>
                <c:pt idx="95">
                  <c:v>4</c:v>
                </c:pt>
                <c:pt idx="96">
                  <c:v>5</c:v>
                </c:pt>
                <c:pt idx="97">
                  <c:v>1</c:v>
                </c:pt>
                <c:pt idx="98">
                  <c:v>3</c:v>
                </c:pt>
                <c:pt idx="99">
                  <c:v>2</c:v>
                </c:pt>
                <c:pt idx="100">
                  <c:v>4</c:v>
                </c:pt>
                <c:pt idx="101">
                  <c:v>0</c:v>
                </c:pt>
                <c:pt idx="102">
                  <c:v>1</c:v>
                </c:pt>
                <c:pt idx="103">
                  <c:v>0</c:v>
                </c:pt>
                <c:pt idx="104">
                  <c:v>3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17</c:v>
                </c:pt>
                <c:pt idx="111">
                  <c:v>26</c:v>
                </c:pt>
                <c:pt idx="112">
                  <c:v>29</c:v>
                </c:pt>
                <c:pt idx="113">
                  <c:v>22</c:v>
                </c:pt>
                <c:pt idx="114">
                  <c:v>22</c:v>
                </c:pt>
                <c:pt idx="115">
                  <c:v>26</c:v>
                </c:pt>
                <c:pt idx="116">
                  <c:v>22</c:v>
                </c:pt>
                <c:pt idx="117">
                  <c:v>9</c:v>
                </c:pt>
                <c:pt idx="118">
                  <c:v>6</c:v>
                </c:pt>
                <c:pt idx="119">
                  <c:v>5</c:v>
                </c:pt>
                <c:pt idx="120">
                  <c:v>9</c:v>
                </c:pt>
                <c:pt idx="121">
                  <c:v>24</c:v>
                </c:pt>
                <c:pt idx="122">
                  <c:v>10</c:v>
                </c:pt>
                <c:pt idx="123">
                  <c:v>11</c:v>
                </c:pt>
                <c:pt idx="124">
                  <c:v>19</c:v>
                </c:pt>
                <c:pt idx="125">
                  <c:v>17</c:v>
                </c:pt>
                <c:pt idx="126">
                  <c:v>13</c:v>
                </c:pt>
                <c:pt idx="127">
                  <c:v>16</c:v>
                </c:pt>
                <c:pt idx="128">
                  <c:v>37</c:v>
                </c:pt>
                <c:pt idx="129">
                  <c:v>68</c:v>
                </c:pt>
                <c:pt idx="130">
                  <c:v>55</c:v>
                </c:pt>
                <c:pt idx="131">
                  <c:v>27</c:v>
                </c:pt>
                <c:pt idx="132">
                  <c:v>15</c:v>
                </c:pt>
                <c:pt idx="133">
                  <c:v>30</c:v>
                </c:pt>
                <c:pt idx="134">
                  <c:v>36</c:v>
                </c:pt>
                <c:pt idx="135">
                  <c:v>46</c:v>
                </c:pt>
                <c:pt idx="136">
                  <c:v>33</c:v>
                </c:pt>
                <c:pt idx="137">
                  <c:v>34</c:v>
                </c:pt>
                <c:pt idx="138">
                  <c:v>43</c:v>
                </c:pt>
                <c:pt idx="139">
                  <c:v>53</c:v>
                </c:pt>
                <c:pt idx="140">
                  <c:v>32</c:v>
                </c:pt>
                <c:pt idx="141">
                  <c:v>35</c:v>
                </c:pt>
                <c:pt idx="142">
                  <c:v>43</c:v>
                </c:pt>
                <c:pt idx="143">
                  <c:v>40</c:v>
                </c:pt>
                <c:pt idx="144">
                  <c:v>43</c:v>
                </c:pt>
                <c:pt idx="145">
                  <c:v>43</c:v>
                </c:pt>
                <c:pt idx="146">
                  <c:v>31</c:v>
                </c:pt>
                <c:pt idx="147">
                  <c:v>24</c:v>
                </c:pt>
                <c:pt idx="148">
                  <c:v>21</c:v>
                </c:pt>
                <c:pt idx="149">
                  <c:v>31</c:v>
                </c:pt>
                <c:pt idx="150">
                  <c:v>51</c:v>
                </c:pt>
                <c:pt idx="151">
                  <c:v>32</c:v>
                </c:pt>
                <c:pt idx="152">
                  <c:v>36</c:v>
                </c:pt>
                <c:pt idx="153">
                  <c:v>40</c:v>
                </c:pt>
                <c:pt idx="154">
                  <c:v>11</c:v>
                </c:pt>
                <c:pt idx="155">
                  <c:v>16</c:v>
                </c:pt>
                <c:pt idx="156">
                  <c:v>30</c:v>
                </c:pt>
                <c:pt idx="157">
                  <c:v>23</c:v>
                </c:pt>
                <c:pt idx="158">
                  <c:v>26</c:v>
                </c:pt>
                <c:pt idx="159">
                  <c:v>31</c:v>
                </c:pt>
                <c:pt idx="160">
                  <c:v>40</c:v>
                </c:pt>
                <c:pt idx="161">
                  <c:v>30</c:v>
                </c:pt>
                <c:pt idx="162">
                  <c:v>22</c:v>
                </c:pt>
                <c:pt idx="163">
                  <c:v>36</c:v>
                </c:pt>
                <c:pt idx="164">
                  <c:v>44</c:v>
                </c:pt>
                <c:pt idx="165">
                  <c:v>49</c:v>
                </c:pt>
                <c:pt idx="166">
                  <c:v>36</c:v>
                </c:pt>
                <c:pt idx="167">
                  <c:v>43</c:v>
                </c:pt>
                <c:pt idx="168">
                  <c:v>24</c:v>
                </c:pt>
                <c:pt idx="169">
                  <c:v>20</c:v>
                </c:pt>
                <c:pt idx="170">
                  <c:v>30</c:v>
                </c:pt>
                <c:pt idx="171">
                  <c:v>28</c:v>
                </c:pt>
                <c:pt idx="172">
                  <c:v>23</c:v>
                </c:pt>
                <c:pt idx="173">
                  <c:v>20</c:v>
                </c:pt>
                <c:pt idx="174">
                  <c:v>21</c:v>
                </c:pt>
                <c:pt idx="175">
                  <c:v>19</c:v>
                </c:pt>
                <c:pt idx="176">
                  <c:v>14</c:v>
                </c:pt>
                <c:pt idx="177">
                  <c:v>11</c:v>
                </c:pt>
                <c:pt idx="178">
                  <c:v>14</c:v>
                </c:pt>
                <c:pt idx="179">
                  <c:v>21</c:v>
                </c:pt>
                <c:pt idx="180">
                  <c:v>11</c:v>
                </c:pt>
                <c:pt idx="181">
                  <c:v>21</c:v>
                </c:pt>
                <c:pt idx="182">
                  <c:v>4</c:v>
                </c:pt>
                <c:pt idx="183">
                  <c:v>20</c:v>
                </c:pt>
                <c:pt idx="184">
                  <c:v>29</c:v>
                </c:pt>
                <c:pt idx="185">
                  <c:v>39</c:v>
                </c:pt>
                <c:pt idx="186">
                  <c:v>28</c:v>
                </c:pt>
                <c:pt idx="187">
                  <c:v>27</c:v>
                </c:pt>
                <c:pt idx="188">
                  <c:v>12</c:v>
                </c:pt>
                <c:pt idx="189">
                  <c:v>9</c:v>
                </c:pt>
                <c:pt idx="190">
                  <c:v>5</c:v>
                </c:pt>
                <c:pt idx="191">
                  <c:v>14</c:v>
                </c:pt>
                <c:pt idx="192">
                  <c:v>7</c:v>
                </c:pt>
                <c:pt idx="193">
                  <c:v>14</c:v>
                </c:pt>
                <c:pt idx="194">
                  <c:v>8</c:v>
                </c:pt>
                <c:pt idx="195">
                  <c:v>8</c:v>
                </c:pt>
                <c:pt idx="196">
                  <c:v>3</c:v>
                </c:pt>
                <c:pt idx="197">
                  <c:v>13</c:v>
                </c:pt>
                <c:pt idx="198">
                  <c:v>13</c:v>
                </c:pt>
                <c:pt idx="199">
                  <c:v>23</c:v>
                </c:pt>
                <c:pt idx="200">
                  <c:v>9</c:v>
                </c:pt>
                <c:pt idx="201">
                  <c:v>30</c:v>
                </c:pt>
                <c:pt idx="202">
                  <c:v>30</c:v>
                </c:pt>
                <c:pt idx="203">
                  <c:v>17</c:v>
                </c:pt>
                <c:pt idx="204">
                  <c:v>23</c:v>
                </c:pt>
                <c:pt idx="205">
                  <c:v>35</c:v>
                </c:pt>
                <c:pt idx="206">
                  <c:v>47</c:v>
                </c:pt>
                <c:pt idx="207">
                  <c:v>85</c:v>
                </c:pt>
                <c:pt idx="208">
                  <c:v>154</c:v>
                </c:pt>
                <c:pt idx="209">
                  <c:v>267</c:v>
                </c:pt>
                <c:pt idx="210">
                  <c:v>188</c:v>
                </c:pt>
                <c:pt idx="211">
                  <c:v>235</c:v>
                </c:pt>
                <c:pt idx="212">
                  <c:v>283</c:v>
                </c:pt>
                <c:pt idx="213">
                  <c:v>276</c:v>
                </c:pt>
                <c:pt idx="214">
                  <c:v>315</c:v>
                </c:pt>
                <c:pt idx="215">
                  <c:v>315</c:v>
                </c:pt>
                <c:pt idx="216">
                  <c:v>386</c:v>
                </c:pt>
                <c:pt idx="217">
                  <c:v>258</c:v>
                </c:pt>
                <c:pt idx="218">
                  <c:v>264</c:v>
                </c:pt>
                <c:pt idx="219">
                  <c:v>307</c:v>
                </c:pt>
                <c:pt idx="220">
                  <c:v>434</c:v>
                </c:pt>
                <c:pt idx="221">
                  <c:v>359</c:v>
                </c:pt>
                <c:pt idx="222">
                  <c:v>308</c:v>
                </c:pt>
                <c:pt idx="223">
                  <c:v>283</c:v>
                </c:pt>
                <c:pt idx="224">
                  <c:v>238</c:v>
                </c:pt>
                <c:pt idx="225">
                  <c:v>221</c:v>
                </c:pt>
                <c:pt idx="226">
                  <c:v>253</c:v>
                </c:pt>
                <c:pt idx="227">
                  <c:v>188</c:v>
                </c:pt>
                <c:pt idx="228">
                  <c:v>188</c:v>
                </c:pt>
                <c:pt idx="229">
                  <c:v>158</c:v>
                </c:pt>
                <c:pt idx="230">
                  <c:v>152</c:v>
                </c:pt>
                <c:pt idx="231">
                  <c:v>107</c:v>
                </c:pt>
                <c:pt idx="232">
                  <c:v>120</c:v>
                </c:pt>
                <c:pt idx="233">
                  <c:v>144</c:v>
                </c:pt>
                <c:pt idx="234">
                  <c:v>140</c:v>
                </c:pt>
                <c:pt idx="235">
                  <c:v>161</c:v>
                </c:pt>
                <c:pt idx="236">
                  <c:v>118</c:v>
                </c:pt>
                <c:pt idx="237">
                  <c:v>99</c:v>
                </c:pt>
                <c:pt idx="238">
                  <c:v>98</c:v>
                </c:pt>
                <c:pt idx="239">
                  <c:v>90</c:v>
                </c:pt>
                <c:pt idx="240">
                  <c:v>105</c:v>
                </c:pt>
                <c:pt idx="241">
                  <c:v>145</c:v>
                </c:pt>
                <c:pt idx="242">
                  <c:v>109</c:v>
                </c:pt>
                <c:pt idx="243">
                  <c:v>106</c:v>
                </c:pt>
                <c:pt idx="244">
                  <c:v>72</c:v>
                </c:pt>
                <c:pt idx="245">
                  <c:v>55</c:v>
                </c:pt>
                <c:pt idx="246">
                  <c:v>50</c:v>
                </c:pt>
                <c:pt idx="247">
                  <c:v>99</c:v>
                </c:pt>
                <c:pt idx="248">
                  <c:v>109</c:v>
                </c:pt>
                <c:pt idx="249">
                  <c:v>95</c:v>
                </c:pt>
                <c:pt idx="250">
                  <c:v>49</c:v>
                </c:pt>
                <c:pt idx="251">
                  <c:v>73</c:v>
                </c:pt>
                <c:pt idx="252">
                  <c:v>40</c:v>
                </c:pt>
                <c:pt idx="253">
                  <c:v>23</c:v>
                </c:pt>
                <c:pt idx="254">
                  <c:v>94</c:v>
                </c:pt>
                <c:pt idx="255">
                  <c:v>67</c:v>
                </c:pt>
                <c:pt idx="256">
                  <c:v>53</c:v>
                </c:pt>
                <c:pt idx="257">
                  <c:v>52</c:v>
                </c:pt>
                <c:pt idx="258">
                  <c:v>47</c:v>
                </c:pt>
                <c:pt idx="259">
                  <c:v>64</c:v>
                </c:pt>
                <c:pt idx="260">
                  <c:v>66</c:v>
                </c:pt>
                <c:pt idx="261">
                  <c:v>94</c:v>
                </c:pt>
                <c:pt idx="262">
                  <c:v>60</c:v>
                </c:pt>
                <c:pt idx="263">
                  <c:v>38</c:v>
                </c:pt>
                <c:pt idx="264">
                  <c:v>61</c:v>
                </c:pt>
                <c:pt idx="265">
                  <c:v>46</c:v>
                </c:pt>
                <c:pt idx="266">
                  <c:v>69</c:v>
                </c:pt>
                <c:pt idx="267">
                  <c:v>69</c:v>
                </c:pt>
                <c:pt idx="268">
                  <c:v>53</c:v>
                </c:pt>
                <c:pt idx="269">
                  <c:v>95</c:v>
                </c:pt>
                <c:pt idx="270">
                  <c:v>41</c:v>
                </c:pt>
                <c:pt idx="271">
                  <c:v>62</c:v>
                </c:pt>
                <c:pt idx="272">
                  <c:v>71</c:v>
                </c:pt>
                <c:pt idx="273">
                  <c:v>50</c:v>
                </c:pt>
                <c:pt idx="274">
                  <c:v>41</c:v>
                </c:pt>
                <c:pt idx="275">
                  <c:v>57</c:v>
                </c:pt>
                <c:pt idx="276">
                  <c:v>104</c:v>
                </c:pt>
                <c:pt idx="277">
                  <c:v>138</c:v>
                </c:pt>
                <c:pt idx="278">
                  <c:v>66</c:v>
                </c:pt>
                <c:pt idx="279">
                  <c:v>50</c:v>
                </c:pt>
                <c:pt idx="280">
                  <c:v>94</c:v>
                </c:pt>
                <c:pt idx="281">
                  <c:v>72</c:v>
                </c:pt>
                <c:pt idx="282">
                  <c:v>96</c:v>
                </c:pt>
                <c:pt idx="283">
                  <c:v>107</c:v>
                </c:pt>
                <c:pt idx="284">
                  <c:v>93</c:v>
                </c:pt>
                <c:pt idx="285">
                  <c:v>96</c:v>
                </c:pt>
                <c:pt idx="286">
                  <c:v>101</c:v>
                </c:pt>
                <c:pt idx="287">
                  <c:v>79</c:v>
                </c:pt>
                <c:pt idx="288">
                  <c:v>46</c:v>
                </c:pt>
                <c:pt idx="289">
                  <c:v>98</c:v>
                </c:pt>
                <c:pt idx="290">
                  <c:v>108</c:v>
                </c:pt>
                <c:pt idx="291">
                  <c:v>117</c:v>
                </c:pt>
                <c:pt idx="292">
                  <c:v>72</c:v>
                </c:pt>
                <c:pt idx="293">
                  <c:v>118</c:v>
                </c:pt>
                <c:pt idx="294">
                  <c:v>99</c:v>
                </c:pt>
                <c:pt idx="295">
                  <c:v>71</c:v>
                </c:pt>
                <c:pt idx="296">
                  <c:v>113</c:v>
                </c:pt>
                <c:pt idx="297">
                  <c:v>128</c:v>
                </c:pt>
                <c:pt idx="298">
                  <c:v>162</c:v>
                </c:pt>
                <c:pt idx="299">
                  <c:v>166</c:v>
                </c:pt>
                <c:pt idx="300">
                  <c:v>176</c:v>
                </c:pt>
                <c:pt idx="301">
                  <c:v>192</c:v>
                </c:pt>
                <c:pt idx="302">
                  <c:v>202</c:v>
                </c:pt>
                <c:pt idx="303">
                  <c:v>245</c:v>
                </c:pt>
                <c:pt idx="304">
                  <c:v>293</c:v>
                </c:pt>
                <c:pt idx="305">
                  <c:v>320</c:v>
                </c:pt>
                <c:pt idx="306">
                  <c:v>361</c:v>
                </c:pt>
                <c:pt idx="307">
                  <c:v>302</c:v>
                </c:pt>
                <c:pt idx="308">
                  <c:v>255</c:v>
                </c:pt>
                <c:pt idx="309">
                  <c:v>318</c:v>
                </c:pt>
                <c:pt idx="310">
                  <c:v>363</c:v>
                </c:pt>
                <c:pt idx="311">
                  <c:v>552</c:v>
                </c:pt>
                <c:pt idx="312">
                  <c:v>525</c:v>
                </c:pt>
                <c:pt idx="313">
                  <c:v>486</c:v>
                </c:pt>
                <c:pt idx="314">
                  <c:v>413</c:v>
                </c:pt>
                <c:pt idx="315">
                  <c:v>414</c:v>
                </c:pt>
                <c:pt idx="316">
                  <c:v>420</c:v>
                </c:pt>
                <c:pt idx="317">
                  <c:v>492</c:v>
                </c:pt>
                <c:pt idx="318">
                  <c:v>516</c:v>
                </c:pt>
                <c:pt idx="319">
                  <c:v>600</c:v>
                </c:pt>
                <c:pt idx="320">
                  <c:v>559</c:v>
                </c:pt>
                <c:pt idx="321">
                  <c:v>599</c:v>
                </c:pt>
                <c:pt idx="322">
                  <c:v>580</c:v>
                </c:pt>
                <c:pt idx="323">
                  <c:v>561</c:v>
                </c:pt>
                <c:pt idx="324">
                  <c:v>646</c:v>
                </c:pt>
                <c:pt idx="325">
                  <c:v>643</c:v>
                </c:pt>
                <c:pt idx="326">
                  <c:v>673</c:v>
                </c:pt>
                <c:pt idx="327">
                  <c:v>928</c:v>
                </c:pt>
                <c:pt idx="328">
                  <c:v>1000</c:v>
                </c:pt>
                <c:pt idx="329">
                  <c:v>682</c:v>
                </c:pt>
                <c:pt idx="330">
                  <c:v>848</c:v>
                </c:pt>
                <c:pt idx="331">
                  <c:v>1054</c:v>
                </c:pt>
                <c:pt idx="332">
                  <c:v>994</c:v>
                </c:pt>
                <c:pt idx="333">
                  <c:v>1038</c:v>
                </c:pt>
                <c:pt idx="334">
                  <c:v>1024</c:v>
                </c:pt>
                <c:pt idx="335">
                  <c:v>1071</c:v>
                </c:pt>
                <c:pt idx="336">
                  <c:v>891</c:v>
                </c:pt>
                <c:pt idx="337">
                  <c:v>821</c:v>
                </c:pt>
                <c:pt idx="338">
                  <c:v>1058</c:v>
                </c:pt>
                <c:pt idx="339">
                  <c:v>955</c:v>
                </c:pt>
                <c:pt idx="340">
                  <c:v>1215</c:v>
                </c:pt>
                <c:pt idx="341">
                  <c:v>1103</c:v>
                </c:pt>
                <c:pt idx="342">
                  <c:v>946</c:v>
                </c:pt>
                <c:pt idx="343">
                  <c:v>786</c:v>
                </c:pt>
                <c:pt idx="344">
                  <c:v>1028</c:v>
                </c:pt>
                <c:pt idx="345">
                  <c:v>1025</c:v>
                </c:pt>
                <c:pt idx="346">
                  <c:v>940</c:v>
                </c:pt>
                <c:pt idx="347">
                  <c:v>1002</c:v>
                </c:pt>
                <c:pt idx="348">
                  <c:v>784</c:v>
                </c:pt>
                <c:pt idx="349">
                  <c:v>641</c:v>
                </c:pt>
                <c:pt idx="350">
                  <c:v>986</c:v>
                </c:pt>
                <c:pt idx="351">
                  <c:v>672</c:v>
                </c:pt>
                <c:pt idx="352">
                  <c:v>807</c:v>
                </c:pt>
                <c:pt idx="353">
                  <c:v>832</c:v>
                </c:pt>
                <c:pt idx="354">
                  <c:v>632</c:v>
                </c:pt>
                <c:pt idx="355">
                  <c:v>596</c:v>
                </c:pt>
                <c:pt idx="356">
                  <c:v>623</c:v>
                </c:pt>
                <c:pt idx="357">
                  <c:v>419</c:v>
                </c:pt>
                <c:pt idx="358">
                  <c:v>510</c:v>
                </c:pt>
                <c:pt idx="359">
                  <c:v>535</c:v>
                </c:pt>
                <c:pt idx="360">
                  <c:v>496</c:v>
                </c:pt>
                <c:pt idx="361">
                  <c:v>483</c:v>
                </c:pt>
                <c:pt idx="362">
                  <c:v>547</c:v>
                </c:pt>
                <c:pt idx="363">
                  <c:v>500</c:v>
                </c:pt>
                <c:pt idx="364">
                  <c:v>366</c:v>
                </c:pt>
                <c:pt idx="365">
                  <c:v>351</c:v>
                </c:pt>
                <c:pt idx="366">
                  <c:v>373</c:v>
                </c:pt>
                <c:pt idx="367">
                  <c:v>381</c:v>
                </c:pt>
                <c:pt idx="368">
                  <c:v>314</c:v>
                </c:pt>
                <c:pt idx="369">
                  <c:v>403</c:v>
                </c:pt>
                <c:pt idx="370">
                  <c:v>369</c:v>
                </c:pt>
                <c:pt idx="371">
                  <c:v>405</c:v>
                </c:pt>
                <c:pt idx="372">
                  <c:v>333</c:v>
                </c:pt>
                <c:pt idx="373">
                  <c:v>516</c:v>
                </c:pt>
                <c:pt idx="374">
                  <c:v>479</c:v>
                </c:pt>
                <c:pt idx="375">
                  <c:v>445</c:v>
                </c:pt>
                <c:pt idx="376">
                  <c:v>421</c:v>
                </c:pt>
                <c:pt idx="377">
                  <c:v>323</c:v>
                </c:pt>
                <c:pt idx="378">
                  <c:v>285</c:v>
                </c:pt>
                <c:pt idx="379">
                  <c:v>295</c:v>
                </c:pt>
                <c:pt idx="380">
                  <c:v>433</c:v>
                </c:pt>
                <c:pt idx="381">
                  <c:v>429</c:v>
                </c:pt>
                <c:pt idx="382">
                  <c:v>350</c:v>
                </c:pt>
                <c:pt idx="383">
                  <c:v>362</c:v>
                </c:pt>
                <c:pt idx="384">
                  <c:v>325</c:v>
                </c:pt>
                <c:pt idx="385">
                  <c:v>264</c:v>
                </c:pt>
                <c:pt idx="386">
                  <c:v>273</c:v>
                </c:pt>
                <c:pt idx="387">
                  <c:v>414</c:v>
                </c:pt>
                <c:pt idx="388">
                  <c:v>467</c:v>
                </c:pt>
                <c:pt idx="389">
                  <c:v>384</c:v>
                </c:pt>
                <c:pt idx="390">
                  <c:v>345</c:v>
                </c:pt>
                <c:pt idx="391">
                  <c:v>304</c:v>
                </c:pt>
                <c:pt idx="392">
                  <c:v>322</c:v>
                </c:pt>
                <c:pt idx="393">
                  <c:v>429</c:v>
                </c:pt>
                <c:pt idx="394">
                  <c:v>590</c:v>
                </c:pt>
                <c:pt idx="395">
                  <c:v>590</c:v>
                </c:pt>
                <c:pt idx="396">
                  <c:v>533</c:v>
                </c:pt>
                <c:pt idx="397">
                  <c:v>416</c:v>
                </c:pt>
                <c:pt idx="398">
                  <c:v>391</c:v>
                </c:pt>
                <c:pt idx="399">
                  <c:v>313</c:v>
                </c:pt>
                <c:pt idx="400">
                  <c:v>329</c:v>
                </c:pt>
                <c:pt idx="401">
                  <c:v>417</c:v>
                </c:pt>
                <c:pt idx="402">
                  <c:v>368</c:v>
                </c:pt>
                <c:pt idx="403">
                  <c:v>363</c:v>
                </c:pt>
                <c:pt idx="404">
                  <c:v>405</c:v>
                </c:pt>
                <c:pt idx="405">
                  <c:v>333</c:v>
                </c:pt>
                <c:pt idx="406">
                  <c:v>338</c:v>
                </c:pt>
                <c:pt idx="407">
                  <c:v>319</c:v>
                </c:pt>
                <c:pt idx="408">
                  <c:v>426</c:v>
                </c:pt>
                <c:pt idx="409">
                  <c:v>401</c:v>
                </c:pt>
                <c:pt idx="410">
                  <c:v>381</c:v>
                </c:pt>
                <c:pt idx="411">
                  <c:v>404</c:v>
                </c:pt>
                <c:pt idx="412">
                  <c:v>398</c:v>
                </c:pt>
                <c:pt idx="413">
                  <c:v>335</c:v>
                </c:pt>
                <c:pt idx="414">
                  <c:v>427</c:v>
                </c:pt>
                <c:pt idx="415">
                  <c:v>452</c:v>
                </c:pt>
                <c:pt idx="416">
                  <c:v>444</c:v>
                </c:pt>
                <c:pt idx="417">
                  <c:v>467</c:v>
                </c:pt>
                <c:pt idx="418">
                  <c:v>474</c:v>
                </c:pt>
                <c:pt idx="419">
                  <c:v>436</c:v>
                </c:pt>
                <c:pt idx="420">
                  <c:v>367</c:v>
                </c:pt>
                <c:pt idx="421">
                  <c:v>345</c:v>
                </c:pt>
                <c:pt idx="422">
                  <c:v>452</c:v>
                </c:pt>
                <c:pt idx="423">
                  <c:v>427</c:v>
                </c:pt>
                <c:pt idx="424">
                  <c:v>441</c:v>
                </c:pt>
                <c:pt idx="425">
                  <c:v>435</c:v>
                </c:pt>
                <c:pt idx="426">
                  <c:v>437</c:v>
                </c:pt>
                <c:pt idx="427">
                  <c:v>396</c:v>
                </c:pt>
                <c:pt idx="428">
                  <c:v>331</c:v>
                </c:pt>
                <c:pt idx="429">
                  <c:v>411</c:v>
                </c:pt>
                <c:pt idx="430">
                  <c:v>419</c:v>
                </c:pt>
                <c:pt idx="431">
                  <c:v>466</c:v>
                </c:pt>
                <c:pt idx="432">
                  <c:v>490</c:v>
                </c:pt>
                <c:pt idx="433">
                  <c:v>461</c:v>
                </c:pt>
                <c:pt idx="434">
                  <c:v>369</c:v>
                </c:pt>
                <c:pt idx="435">
                  <c:v>429</c:v>
                </c:pt>
                <c:pt idx="436">
                  <c:v>491</c:v>
                </c:pt>
                <c:pt idx="437">
                  <c:v>537</c:v>
                </c:pt>
                <c:pt idx="438">
                  <c:v>532</c:v>
                </c:pt>
                <c:pt idx="439">
                  <c:v>521</c:v>
                </c:pt>
                <c:pt idx="440">
                  <c:v>514</c:v>
                </c:pt>
                <c:pt idx="441">
                  <c:v>449</c:v>
                </c:pt>
                <c:pt idx="442">
                  <c:v>459</c:v>
                </c:pt>
                <c:pt idx="443">
                  <c:v>653</c:v>
                </c:pt>
                <c:pt idx="444">
                  <c:v>674</c:v>
                </c:pt>
                <c:pt idx="445">
                  <c:v>644</c:v>
                </c:pt>
                <c:pt idx="446">
                  <c:v>662</c:v>
                </c:pt>
                <c:pt idx="447">
                  <c:v>594</c:v>
                </c:pt>
                <c:pt idx="448">
                  <c:v>560</c:v>
                </c:pt>
                <c:pt idx="449">
                  <c:v>528</c:v>
                </c:pt>
                <c:pt idx="450">
                  <c:v>714</c:v>
                </c:pt>
                <c:pt idx="451">
                  <c:v>670</c:v>
                </c:pt>
                <c:pt idx="452">
                  <c:v>652</c:v>
                </c:pt>
                <c:pt idx="453">
                  <c:v>630</c:v>
                </c:pt>
                <c:pt idx="454">
                  <c:v>648</c:v>
                </c:pt>
                <c:pt idx="455">
                  <c:v>512</c:v>
                </c:pt>
                <c:pt idx="456">
                  <c:v>529</c:v>
                </c:pt>
                <c:pt idx="457">
                  <c:v>692</c:v>
                </c:pt>
                <c:pt idx="458">
                  <c:v>715</c:v>
                </c:pt>
                <c:pt idx="459">
                  <c:v>758</c:v>
                </c:pt>
                <c:pt idx="460">
                  <c:v>759</c:v>
                </c:pt>
                <c:pt idx="461">
                  <c:v>603</c:v>
                </c:pt>
                <c:pt idx="462">
                  <c:v>469</c:v>
                </c:pt>
                <c:pt idx="463">
                  <c:v>477</c:v>
                </c:pt>
                <c:pt idx="464">
                  <c:v>748</c:v>
                </c:pt>
                <c:pt idx="465">
                  <c:v>648</c:v>
                </c:pt>
                <c:pt idx="466">
                  <c:v>642</c:v>
                </c:pt>
                <c:pt idx="467">
                  <c:v>592</c:v>
                </c:pt>
                <c:pt idx="468">
                  <c:v>585</c:v>
                </c:pt>
                <c:pt idx="469">
                  <c:v>465</c:v>
                </c:pt>
                <c:pt idx="470">
                  <c:v>514</c:v>
                </c:pt>
                <c:pt idx="471">
                  <c:v>651</c:v>
                </c:pt>
                <c:pt idx="472">
                  <c:v>562</c:v>
                </c:pt>
                <c:pt idx="473">
                  <c:v>509</c:v>
                </c:pt>
                <c:pt idx="474">
                  <c:v>672</c:v>
                </c:pt>
                <c:pt idx="475">
                  <c:v>522</c:v>
                </c:pt>
                <c:pt idx="476">
                  <c:v>436</c:v>
                </c:pt>
                <c:pt idx="477">
                  <c:v>483</c:v>
                </c:pt>
                <c:pt idx="478">
                  <c:v>612</c:v>
                </c:pt>
                <c:pt idx="479">
                  <c:v>692</c:v>
                </c:pt>
                <c:pt idx="480">
                  <c:v>729</c:v>
                </c:pt>
                <c:pt idx="481">
                  <c:v>661</c:v>
                </c:pt>
                <c:pt idx="482">
                  <c:v>572</c:v>
                </c:pt>
                <c:pt idx="483">
                  <c:v>597</c:v>
                </c:pt>
                <c:pt idx="484">
                  <c:v>506</c:v>
                </c:pt>
                <c:pt idx="485">
                  <c:v>637</c:v>
                </c:pt>
                <c:pt idx="486">
                  <c:v>619</c:v>
                </c:pt>
                <c:pt idx="487">
                  <c:v>542</c:v>
                </c:pt>
                <c:pt idx="488">
                  <c:v>633</c:v>
                </c:pt>
                <c:pt idx="489">
                  <c:v>570</c:v>
                </c:pt>
                <c:pt idx="490">
                  <c:v>505</c:v>
                </c:pt>
                <c:pt idx="491">
                  <c:v>481</c:v>
                </c:pt>
                <c:pt idx="492">
                  <c:v>684</c:v>
                </c:pt>
                <c:pt idx="493">
                  <c:v>620</c:v>
                </c:pt>
                <c:pt idx="494">
                  <c:v>571</c:v>
                </c:pt>
                <c:pt idx="495">
                  <c:v>505</c:v>
                </c:pt>
                <c:pt idx="496">
                  <c:v>464</c:v>
                </c:pt>
                <c:pt idx="497">
                  <c:v>411</c:v>
                </c:pt>
                <c:pt idx="498">
                  <c:v>449</c:v>
                </c:pt>
                <c:pt idx="499">
                  <c:v>654</c:v>
                </c:pt>
                <c:pt idx="500">
                  <c:v>672</c:v>
                </c:pt>
                <c:pt idx="501">
                  <c:v>674</c:v>
                </c:pt>
                <c:pt idx="502">
                  <c:v>725</c:v>
                </c:pt>
                <c:pt idx="503">
                  <c:v>541</c:v>
                </c:pt>
                <c:pt idx="504">
                  <c:v>454</c:v>
                </c:pt>
                <c:pt idx="505">
                  <c:v>435</c:v>
                </c:pt>
                <c:pt idx="506">
                  <c:v>581</c:v>
                </c:pt>
                <c:pt idx="507">
                  <c:v>593</c:v>
                </c:pt>
                <c:pt idx="508">
                  <c:v>541</c:v>
                </c:pt>
                <c:pt idx="509">
                  <c:v>525</c:v>
                </c:pt>
                <c:pt idx="510">
                  <c:v>419</c:v>
                </c:pt>
                <c:pt idx="511">
                  <c:v>360</c:v>
                </c:pt>
                <c:pt idx="512">
                  <c:v>347</c:v>
                </c:pt>
                <c:pt idx="513">
                  <c:v>522</c:v>
                </c:pt>
                <c:pt idx="514">
                  <c:v>523</c:v>
                </c:pt>
                <c:pt idx="515">
                  <c:v>485</c:v>
                </c:pt>
                <c:pt idx="516">
                  <c:v>456</c:v>
                </c:pt>
                <c:pt idx="517">
                  <c:v>380</c:v>
                </c:pt>
                <c:pt idx="518">
                  <c:v>317</c:v>
                </c:pt>
                <c:pt idx="519">
                  <c:v>350</c:v>
                </c:pt>
                <c:pt idx="520">
                  <c:v>605</c:v>
                </c:pt>
                <c:pt idx="521">
                  <c:v>576</c:v>
                </c:pt>
                <c:pt idx="522">
                  <c:v>602</c:v>
                </c:pt>
                <c:pt idx="523">
                  <c:v>611</c:v>
                </c:pt>
                <c:pt idx="524">
                  <c:v>570</c:v>
                </c:pt>
                <c:pt idx="525">
                  <c:v>472</c:v>
                </c:pt>
                <c:pt idx="526">
                  <c:v>560</c:v>
                </c:pt>
                <c:pt idx="527">
                  <c:v>759</c:v>
                </c:pt>
                <c:pt idx="528">
                  <c:v>711</c:v>
                </c:pt>
                <c:pt idx="529">
                  <c:v>765</c:v>
                </c:pt>
                <c:pt idx="530">
                  <c:v>748</c:v>
                </c:pt>
                <c:pt idx="531">
                  <c:v>662</c:v>
                </c:pt>
                <c:pt idx="532">
                  <c:v>644</c:v>
                </c:pt>
                <c:pt idx="533">
                  <c:v>690</c:v>
                </c:pt>
                <c:pt idx="534">
                  <c:v>1166</c:v>
                </c:pt>
                <c:pt idx="535">
                  <c:v>1227</c:v>
                </c:pt>
                <c:pt idx="536">
                  <c:v>1236</c:v>
                </c:pt>
                <c:pt idx="537">
                  <c:v>1320</c:v>
                </c:pt>
                <c:pt idx="538">
                  <c:v>1280</c:v>
                </c:pt>
                <c:pt idx="539">
                  <c:v>1063</c:v>
                </c:pt>
                <c:pt idx="540">
                  <c:v>1097</c:v>
                </c:pt>
                <c:pt idx="541">
                  <c:v>1566</c:v>
                </c:pt>
                <c:pt idx="542">
                  <c:v>1554</c:v>
                </c:pt>
                <c:pt idx="543">
                  <c:v>1475</c:v>
                </c:pt>
                <c:pt idx="544">
                  <c:v>1400</c:v>
                </c:pt>
                <c:pt idx="545">
                  <c:v>1402</c:v>
                </c:pt>
                <c:pt idx="546">
                  <c:v>1207</c:v>
                </c:pt>
                <c:pt idx="547">
                  <c:v>1242</c:v>
                </c:pt>
                <c:pt idx="548">
                  <c:v>1725</c:v>
                </c:pt>
                <c:pt idx="549">
                  <c:v>1532</c:v>
                </c:pt>
                <c:pt idx="550">
                  <c:v>1573</c:v>
                </c:pt>
                <c:pt idx="551">
                  <c:v>1572</c:v>
                </c:pt>
                <c:pt idx="552">
                  <c:v>1422</c:v>
                </c:pt>
                <c:pt idx="553">
                  <c:v>1264</c:v>
                </c:pt>
                <c:pt idx="554">
                  <c:v>1274</c:v>
                </c:pt>
                <c:pt idx="555">
                  <c:v>1822</c:v>
                </c:pt>
                <c:pt idx="556">
                  <c:v>1631</c:v>
                </c:pt>
                <c:pt idx="557">
                  <c:v>1662</c:v>
                </c:pt>
                <c:pt idx="558">
                  <c:v>1465</c:v>
                </c:pt>
                <c:pt idx="559">
                  <c:v>1386</c:v>
                </c:pt>
                <c:pt idx="560">
                  <c:v>1150</c:v>
                </c:pt>
                <c:pt idx="561">
                  <c:v>1150</c:v>
                </c:pt>
                <c:pt idx="562">
                  <c:v>1664</c:v>
                </c:pt>
                <c:pt idx="563">
                  <c:v>1716</c:v>
                </c:pt>
                <c:pt idx="564">
                  <c:v>1640</c:v>
                </c:pt>
                <c:pt idx="565">
                  <c:v>1762</c:v>
                </c:pt>
                <c:pt idx="566">
                  <c:v>1668</c:v>
                </c:pt>
                <c:pt idx="567">
                  <c:v>1455</c:v>
                </c:pt>
                <c:pt idx="568">
                  <c:v>1474</c:v>
                </c:pt>
                <c:pt idx="569">
                  <c:v>2144</c:v>
                </c:pt>
                <c:pt idx="570">
                  <c:v>1947</c:v>
                </c:pt>
                <c:pt idx="571">
                  <c:v>1913</c:v>
                </c:pt>
                <c:pt idx="572">
                  <c:v>1858</c:v>
                </c:pt>
                <c:pt idx="573">
                  <c:v>1748</c:v>
                </c:pt>
                <c:pt idx="574">
                  <c:v>1491</c:v>
                </c:pt>
                <c:pt idx="575">
                  <c:v>1322</c:v>
                </c:pt>
                <c:pt idx="576">
                  <c:v>1766</c:v>
                </c:pt>
                <c:pt idx="577">
                  <c:v>2114</c:v>
                </c:pt>
                <c:pt idx="578">
                  <c:v>1999</c:v>
                </c:pt>
                <c:pt idx="579">
                  <c:v>1811</c:v>
                </c:pt>
                <c:pt idx="580">
                  <c:v>1588</c:v>
                </c:pt>
                <c:pt idx="581">
                  <c:v>1370</c:v>
                </c:pt>
                <c:pt idx="582">
                  <c:v>1469</c:v>
                </c:pt>
                <c:pt idx="583">
                  <c:v>2113</c:v>
                </c:pt>
                <c:pt idx="584">
                  <c:v>1829</c:v>
                </c:pt>
                <c:pt idx="585">
                  <c:v>1809</c:v>
                </c:pt>
                <c:pt idx="586">
                  <c:v>1736</c:v>
                </c:pt>
                <c:pt idx="587">
                  <c:v>1576</c:v>
                </c:pt>
                <c:pt idx="588">
                  <c:v>1424</c:v>
                </c:pt>
                <c:pt idx="589">
                  <c:v>1331</c:v>
                </c:pt>
                <c:pt idx="590">
                  <c:v>1991</c:v>
                </c:pt>
                <c:pt idx="591">
                  <c:v>1925</c:v>
                </c:pt>
                <c:pt idx="592">
                  <c:v>1674</c:v>
                </c:pt>
                <c:pt idx="593">
                  <c:v>1775</c:v>
                </c:pt>
                <c:pt idx="594">
                  <c:v>1461</c:v>
                </c:pt>
                <c:pt idx="595">
                  <c:v>1351</c:v>
                </c:pt>
                <c:pt idx="596">
                  <c:v>1563</c:v>
                </c:pt>
                <c:pt idx="597">
                  <c:v>2012</c:v>
                </c:pt>
                <c:pt idx="598">
                  <c:v>2018</c:v>
                </c:pt>
                <c:pt idx="599">
                  <c:v>1857</c:v>
                </c:pt>
                <c:pt idx="600">
                  <c:v>1815</c:v>
                </c:pt>
                <c:pt idx="601">
                  <c:v>1725</c:v>
                </c:pt>
                <c:pt idx="602">
                  <c:v>1409</c:v>
                </c:pt>
                <c:pt idx="603">
                  <c:v>1461</c:v>
                </c:pt>
                <c:pt idx="604">
                  <c:v>2054</c:v>
                </c:pt>
                <c:pt idx="605">
                  <c:v>1920</c:v>
                </c:pt>
                <c:pt idx="606">
                  <c:v>1972</c:v>
                </c:pt>
                <c:pt idx="607">
                  <c:v>2047</c:v>
                </c:pt>
                <c:pt idx="608">
                  <c:v>1870</c:v>
                </c:pt>
                <c:pt idx="609">
                  <c:v>1575</c:v>
                </c:pt>
                <c:pt idx="610">
                  <c:v>1697</c:v>
                </c:pt>
                <c:pt idx="611">
                  <c:v>1703</c:v>
                </c:pt>
                <c:pt idx="612">
                  <c:v>1697</c:v>
                </c:pt>
                <c:pt idx="613">
                  <c:v>2411</c:v>
                </c:pt>
                <c:pt idx="614">
                  <c:v>3240</c:v>
                </c:pt>
                <c:pt idx="615">
                  <c:v>2734</c:v>
                </c:pt>
                <c:pt idx="616">
                  <c:v>2354</c:v>
                </c:pt>
                <c:pt idx="617">
                  <c:v>2268</c:v>
                </c:pt>
                <c:pt idx="618">
                  <c:v>2855</c:v>
                </c:pt>
                <c:pt idx="619">
                  <c:v>2536</c:v>
                </c:pt>
                <c:pt idx="620">
                  <c:v>2449</c:v>
                </c:pt>
                <c:pt idx="621">
                  <c:v>2220</c:v>
                </c:pt>
                <c:pt idx="622">
                  <c:v>2056</c:v>
                </c:pt>
                <c:pt idx="623">
                  <c:v>1650</c:v>
                </c:pt>
                <c:pt idx="624">
                  <c:v>1555</c:v>
                </c:pt>
                <c:pt idx="625">
                  <c:v>2001</c:v>
                </c:pt>
                <c:pt idx="626">
                  <c:v>2398</c:v>
                </c:pt>
                <c:pt idx="627">
                  <c:v>2140</c:v>
                </c:pt>
                <c:pt idx="628">
                  <c:v>1924</c:v>
                </c:pt>
                <c:pt idx="629">
                  <c:v>1560</c:v>
                </c:pt>
                <c:pt idx="630">
                  <c:v>1284</c:v>
                </c:pt>
                <c:pt idx="631">
                  <c:v>1333</c:v>
                </c:pt>
                <c:pt idx="632">
                  <c:v>1569</c:v>
                </c:pt>
                <c:pt idx="633">
                  <c:v>1923</c:v>
                </c:pt>
                <c:pt idx="634">
                  <c:v>1669</c:v>
                </c:pt>
                <c:pt idx="635">
                  <c:v>1592</c:v>
                </c:pt>
                <c:pt idx="636">
                  <c:v>1403</c:v>
                </c:pt>
                <c:pt idx="637">
                  <c:v>1030</c:v>
                </c:pt>
                <c:pt idx="638">
                  <c:v>1048</c:v>
                </c:pt>
                <c:pt idx="639">
                  <c:v>1556</c:v>
                </c:pt>
                <c:pt idx="640">
                  <c:v>1430</c:v>
                </c:pt>
                <c:pt idx="641">
                  <c:v>1417</c:v>
                </c:pt>
                <c:pt idx="642">
                  <c:v>1487</c:v>
                </c:pt>
                <c:pt idx="643">
                  <c:v>1394</c:v>
                </c:pt>
                <c:pt idx="644">
                  <c:v>1167</c:v>
                </c:pt>
                <c:pt idx="645">
                  <c:v>1245</c:v>
                </c:pt>
                <c:pt idx="646">
                  <c:v>1931</c:v>
                </c:pt>
                <c:pt idx="647">
                  <c:v>2094</c:v>
                </c:pt>
                <c:pt idx="648">
                  <c:v>2092</c:v>
                </c:pt>
                <c:pt idx="649">
                  <c:v>2087</c:v>
                </c:pt>
                <c:pt idx="650">
                  <c:v>2052</c:v>
                </c:pt>
                <c:pt idx="651">
                  <c:v>1664</c:v>
                </c:pt>
                <c:pt idx="652">
                  <c:v>1578</c:v>
                </c:pt>
                <c:pt idx="653">
                  <c:v>2638</c:v>
                </c:pt>
                <c:pt idx="654">
                  <c:v>2457</c:v>
                </c:pt>
                <c:pt idx="655">
                  <c:v>2322</c:v>
                </c:pt>
                <c:pt idx="656">
                  <c:v>2217</c:v>
                </c:pt>
                <c:pt idx="657">
                  <c:v>2204</c:v>
                </c:pt>
                <c:pt idx="658">
                  <c:v>1731</c:v>
                </c:pt>
                <c:pt idx="659">
                  <c:v>1698</c:v>
                </c:pt>
                <c:pt idx="660">
                  <c:v>2408</c:v>
                </c:pt>
                <c:pt idx="661">
                  <c:v>2493</c:v>
                </c:pt>
                <c:pt idx="662">
                  <c:v>2358</c:v>
                </c:pt>
                <c:pt idx="663">
                  <c:v>2310</c:v>
                </c:pt>
                <c:pt idx="664">
                  <c:v>2399</c:v>
                </c:pt>
                <c:pt idx="665">
                  <c:v>1983</c:v>
                </c:pt>
                <c:pt idx="666">
                  <c:v>2109</c:v>
                </c:pt>
                <c:pt idx="667">
                  <c:v>3161</c:v>
                </c:pt>
                <c:pt idx="668">
                  <c:v>3272</c:v>
                </c:pt>
                <c:pt idx="669">
                  <c:v>3010</c:v>
                </c:pt>
                <c:pt idx="670">
                  <c:v>3186</c:v>
                </c:pt>
                <c:pt idx="671">
                  <c:v>3095</c:v>
                </c:pt>
                <c:pt idx="672">
                  <c:v>2806</c:v>
                </c:pt>
                <c:pt idx="673">
                  <c:v>2683</c:v>
                </c:pt>
                <c:pt idx="674">
                  <c:v>4087</c:v>
                </c:pt>
                <c:pt idx="675">
                  <c:v>3916</c:v>
                </c:pt>
                <c:pt idx="676">
                  <c:v>3877</c:v>
                </c:pt>
                <c:pt idx="677">
                  <c:v>4044</c:v>
                </c:pt>
                <c:pt idx="678">
                  <c:v>3890</c:v>
                </c:pt>
                <c:pt idx="679">
                  <c:v>3284</c:v>
                </c:pt>
                <c:pt idx="680">
                  <c:v>3003</c:v>
                </c:pt>
                <c:pt idx="681">
                  <c:v>5072</c:v>
                </c:pt>
                <c:pt idx="682">
                  <c:v>5238</c:v>
                </c:pt>
                <c:pt idx="683">
                  <c:v>4922</c:v>
                </c:pt>
                <c:pt idx="684">
                  <c:v>5327</c:v>
                </c:pt>
                <c:pt idx="685">
                  <c:v>5101</c:v>
                </c:pt>
                <c:pt idx="686">
                  <c:v>4295</c:v>
                </c:pt>
                <c:pt idx="687">
                  <c:v>4922</c:v>
                </c:pt>
                <c:pt idx="688">
                  <c:v>7139</c:v>
                </c:pt>
                <c:pt idx="689">
                  <c:v>7081</c:v>
                </c:pt>
                <c:pt idx="690">
                  <c:v>6981</c:v>
                </c:pt>
                <c:pt idx="691">
                  <c:v>6946</c:v>
                </c:pt>
                <c:pt idx="692">
                  <c:v>6655</c:v>
                </c:pt>
                <c:pt idx="693">
                  <c:v>5781</c:v>
                </c:pt>
                <c:pt idx="694">
                  <c:v>5523</c:v>
                </c:pt>
                <c:pt idx="695">
                  <c:v>7825</c:v>
                </c:pt>
                <c:pt idx="696">
                  <c:v>7587</c:v>
                </c:pt>
                <c:pt idx="697">
                  <c:v>7398</c:v>
                </c:pt>
                <c:pt idx="698">
                  <c:v>7280</c:v>
                </c:pt>
                <c:pt idx="699">
                  <c:v>6169</c:v>
                </c:pt>
                <c:pt idx="700">
                  <c:v>5255</c:v>
                </c:pt>
                <c:pt idx="701">
                  <c:v>5136</c:v>
                </c:pt>
                <c:pt idx="702">
                  <c:v>7363</c:v>
                </c:pt>
                <c:pt idx="703">
                  <c:v>6853</c:v>
                </c:pt>
                <c:pt idx="704">
                  <c:v>6162</c:v>
                </c:pt>
                <c:pt idx="705">
                  <c:v>5764</c:v>
                </c:pt>
                <c:pt idx="706">
                  <c:v>5335</c:v>
                </c:pt>
                <c:pt idx="707">
                  <c:v>4121</c:v>
                </c:pt>
                <c:pt idx="708">
                  <c:v>3776</c:v>
                </c:pt>
                <c:pt idx="709">
                  <c:v>5279</c:v>
                </c:pt>
                <c:pt idx="710">
                  <c:v>4929</c:v>
                </c:pt>
                <c:pt idx="711">
                  <c:v>4755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36-43B2-B99E-C2D16675C1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712960"/>
        <c:axId val="119096240"/>
      </c:barChart>
      <c:dateAx>
        <c:axId val="11971296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19096240"/>
        <c:crosses val="autoZero"/>
        <c:auto val="1"/>
        <c:lblOffset val="100"/>
        <c:baseTimeUnit val="days"/>
      </c:dateAx>
      <c:valAx>
        <c:axId val="119096240"/>
        <c:scaling>
          <c:orientation val="minMax"/>
          <c:max val="8000"/>
        </c:scaling>
        <c:delete val="0"/>
        <c:axPos val="l"/>
        <c:numFmt formatCode="#,##0_ " sourceLinked="1"/>
        <c:majorTickMark val="in"/>
        <c:minorTickMark val="none"/>
        <c:tickLblPos val="nextTo"/>
        <c:spPr>
          <a:noFill/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19712960"/>
        <c:crosses val="autoZero"/>
        <c:crossBetween val="between"/>
        <c:majorUnit val="2000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solidFill>
        <a:schemeClr val="accent3"/>
      </a:solidFill>
      <a:prstDash val="sysDash"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Co-immunization intention(%)</a:t>
            </a:r>
            <a:endParaRPr lang="ko-KR" altLang="en-US" sz="1600" b="1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willing to vaccinate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Total</c:v>
                </c:pt>
                <c:pt idx="1">
                  <c:v>5~19</c:v>
                </c:pt>
                <c:pt idx="2">
                  <c:v>20~34</c:v>
                </c:pt>
                <c:pt idx="3">
                  <c:v>35~49</c:v>
                </c:pt>
                <c:pt idx="4">
                  <c:v>50~64</c:v>
                </c:pt>
                <c:pt idx="5">
                  <c:v>over 65</c:v>
                </c:pt>
              </c:strCache>
            </c:strRef>
          </c:cat>
          <c:val>
            <c:numRef>
              <c:f>Sheet1!$B$2:$G$2</c:f>
              <c:numCache>
                <c:formatCode>0.0</c:formatCode>
                <c:ptCount val="6"/>
                <c:pt idx="0">
                  <c:v>34.799999999999997</c:v>
                </c:pt>
                <c:pt idx="1">
                  <c:v>20</c:v>
                </c:pt>
                <c:pt idx="2">
                  <c:v>26.2</c:v>
                </c:pt>
                <c:pt idx="3">
                  <c:v>26.7</c:v>
                </c:pt>
                <c:pt idx="4">
                  <c:v>36.4</c:v>
                </c:pt>
                <c:pt idx="5">
                  <c:v>57.7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59-3E45-9B1C-C8BF463EAED4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not willing to vaccinate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Total</c:v>
                </c:pt>
                <c:pt idx="1">
                  <c:v>5~19</c:v>
                </c:pt>
                <c:pt idx="2">
                  <c:v>20~34</c:v>
                </c:pt>
                <c:pt idx="3">
                  <c:v>35~49</c:v>
                </c:pt>
                <c:pt idx="4">
                  <c:v>50~64</c:v>
                </c:pt>
                <c:pt idx="5">
                  <c:v>over 65</c:v>
                </c:pt>
              </c:strCache>
            </c:strRef>
          </c:cat>
          <c:val>
            <c:numRef>
              <c:f>Sheet1!$B$3:$G$3</c:f>
              <c:numCache>
                <c:formatCode>0.0</c:formatCode>
                <c:ptCount val="6"/>
                <c:pt idx="0">
                  <c:v>45.5</c:v>
                </c:pt>
                <c:pt idx="1">
                  <c:v>57.9</c:v>
                </c:pt>
                <c:pt idx="2">
                  <c:v>47</c:v>
                </c:pt>
                <c:pt idx="3">
                  <c:v>52.2</c:v>
                </c:pt>
                <c:pt idx="4">
                  <c:v>44.3</c:v>
                </c:pt>
                <c:pt idx="5">
                  <c:v>31.1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B59-3E45-9B1C-C8BF463EAED4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don't know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Total</c:v>
                </c:pt>
                <c:pt idx="1">
                  <c:v>5~19</c:v>
                </c:pt>
                <c:pt idx="2">
                  <c:v>20~34</c:v>
                </c:pt>
                <c:pt idx="3">
                  <c:v>35~49</c:v>
                </c:pt>
                <c:pt idx="4">
                  <c:v>50~64</c:v>
                </c:pt>
                <c:pt idx="5">
                  <c:v>over 65</c:v>
                </c:pt>
              </c:strCache>
            </c:strRef>
          </c:cat>
          <c:val>
            <c:numRef>
              <c:f>Sheet1!$B$4:$G$4</c:f>
              <c:numCache>
                <c:formatCode>0.0</c:formatCode>
                <c:ptCount val="6"/>
                <c:pt idx="0">
                  <c:v>19.7</c:v>
                </c:pt>
                <c:pt idx="1">
                  <c:v>22.2</c:v>
                </c:pt>
                <c:pt idx="2">
                  <c:v>26.8</c:v>
                </c:pt>
                <c:pt idx="3">
                  <c:v>21.1</c:v>
                </c:pt>
                <c:pt idx="4">
                  <c:v>19.3</c:v>
                </c:pt>
                <c:pt idx="5">
                  <c:v>11.2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B59-3E45-9B1C-C8BF463EAED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1237766335"/>
        <c:axId val="287005856"/>
      </c:barChart>
      <c:catAx>
        <c:axId val="1237766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287005856"/>
        <c:crosses val="autoZero"/>
        <c:auto val="1"/>
        <c:lblAlgn val="ctr"/>
        <c:lblOffset val="100"/>
        <c:noMultiLvlLbl val="0"/>
      </c:catAx>
      <c:valAx>
        <c:axId val="287005856"/>
        <c:scaling>
          <c:orientation val="minMax"/>
          <c:max val="100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237766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Reasons of getting/not getting Co-immunization(%)</a:t>
            </a:r>
            <a:endParaRPr lang="ko-KR" altLang="en-US" sz="1800" b="1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92F-8A4D-8A45-C54F22F04BDC}"/>
              </c:ext>
            </c:extLst>
          </c:dPt>
          <c:dPt>
            <c:idx val="7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92F-8A4D-8A45-C54F22F04BDC}"/>
              </c:ext>
            </c:extLst>
          </c:dPt>
          <c:dPt>
            <c:idx val="8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392F-8A4D-8A45-C54F22F04BDC}"/>
              </c:ext>
            </c:extLst>
          </c:dPt>
          <c:dPt>
            <c:idx val="9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92F-8A4D-8A45-C54F22F04BDC}"/>
              </c:ext>
            </c:extLst>
          </c:dPt>
          <c:dPt>
            <c:idx val="1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392F-8A4D-8A45-C54F22F04BD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편리성</c:v>
                </c:pt>
                <c:pt idx="1">
                  <c:v>전문가 권고를 신뢰함</c:v>
                </c:pt>
                <c:pt idx="2">
                  <c:v>안전성</c:v>
                </c:pt>
                <c:pt idx="3">
                  <c:v>지인의 경험</c:v>
                </c:pt>
                <c:pt idx="4">
                  <c:v>기타</c:v>
                </c:pt>
                <c:pt idx="6">
                  <c:v>안전하지 않다고 생각</c:v>
                </c:pt>
                <c:pt idx="7">
                  <c:v>기타</c:v>
                </c:pt>
                <c:pt idx="8">
                  <c:v>편리하지 않음</c:v>
                </c:pt>
                <c:pt idx="9">
                  <c:v>지인의 경험</c:v>
                </c:pt>
                <c:pt idx="10">
                  <c:v>전문가 권고를 신뢰할 수 없음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40.200000000000003</c:v>
                </c:pt>
                <c:pt idx="1">
                  <c:v>29.7</c:v>
                </c:pt>
                <c:pt idx="2" formatCode="0.0">
                  <c:v>20</c:v>
                </c:pt>
                <c:pt idx="3">
                  <c:v>8.1999999999999993</c:v>
                </c:pt>
                <c:pt idx="4" formatCode="0.0">
                  <c:v>1.9</c:v>
                </c:pt>
                <c:pt idx="6">
                  <c:v>38.1</c:v>
                </c:pt>
                <c:pt idx="7">
                  <c:v>32.299999999999997</c:v>
                </c:pt>
                <c:pt idx="8">
                  <c:v>13.9</c:v>
                </c:pt>
                <c:pt idx="9">
                  <c:v>11.6</c:v>
                </c:pt>
                <c:pt idx="10">
                  <c:v>4.0999999999999996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FF-504E-BA80-491638A775B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37766335"/>
        <c:axId val="287005856"/>
      </c:barChart>
      <c:catAx>
        <c:axId val="1237766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287005856"/>
        <c:crosses val="autoZero"/>
        <c:auto val="1"/>
        <c:lblAlgn val="ctr"/>
        <c:lblOffset val="100"/>
        <c:noMultiLvlLbl val="0"/>
      </c:catAx>
      <c:valAx>
        <c:axId val="2870058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237766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99925764975707E-2"/>
          <c:y val="1.8681948064899614E-2"/>
          <c:w val="0.8852763742739973"/>
          <c:h val="0.88210331460517777"/>
        </c:manualLayout>
      </c:layout>
      <c:lineChart>
        <c:grouping val="standard"/>
        <c:varyColors val="0"/>
        <c:ser>
          <c:idx val="1"/>
          <c:order val="0"/>
          <c:tx>
            <c:strRef>
              <c:f>'채혈완료 추이'!$BI$56</c:f>
              <c:strCache>
                <c:ptCount val="1"/>
                <c:pt idx="0">
                  <c:v>2차 참여율</c:v>
                </c:pt>
              </c:strCache>
            </c:strRef>
          </c:tx>
          <c:spPr>
            <a:ln w="3810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5.2735667966268811E-3"/>
                  <c:y val="-4.682192497468565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en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03C0-4FCC-8BE2-2CF96BC70AD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F71-4F10-8E68-9F2774D86155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F71-4F10-8E68-9F2774D86155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F71-4F10-8E68-9F2774D86155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F71-4F10-8E68-9F2774D86155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F71-4F10-8E68-9F2774D86155}"/>
                </c:ext>
              </c:extLst>
            </c:dLbl>
            <c:dLbl>
              <c:idx val="6"/>
              <c:layout>
                <c:manualLayout>
                  <c:x val="-2.7686225682291111E-2"/>
                  <c:y val="-4.916302122342003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3C0-4FCC-8BE2-2CF96BC70ADE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F71-4F10-8E68-9F2774D86155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F71-4F10-8E68-9F2774D86155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F71-4F10-8E68-9F2774D86155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F71-4F10-8E68-9F2774D86155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F71-4F10-8E68-9F2774D86155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3F71-4F10-8E68-9F2774D86155}"/>
                </c:ext>
              </c:extLst>
            </c:dLbl>
            <c:dLbl>
              <c:idx val="13"/>
              <c:layout>
                <c:manualLayout>
                  <c:x val="-2.9004617381447877E-2"/>
                  <c:y val="-3.511644373101430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3C0-4FCC-8BE2-2CF96BC70ADE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F71-4F10-8E68-9F2774D86155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3F71-4F10-8E68-9F2774D86155}"/>
                </c:ext>
              </c:extLst>
            </c:dLbl>
            <c:dLbl>
              <c:idx val="16"/>
              <c:layout>
                <c:manualLayout>
                  <c:x val="-7.9103501949404006E-3"/>
                  <c:y val="-3.277534748228001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3C0-4FCC-8BE2-2CF96BC70ADE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3F71-4F10-8E68-9F2774D86155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3F71-4F10-8E68-9F2774D86155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3F71-4F10-8E68-9F2774D86155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F71-4F10-8E68-9F2774D86155}"/>
                </c:ext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F71-4F10-8E68-9F2774D86155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F71-4F10-8E68-9F2774D86155}"/>
                </c:ext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F71-4F10-8E68-9F2774D8615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defRPr>
                </a:pPr>
                <a:endParaRPr lang="en-KR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'채혈완료 추이'!$BG$57:$BG$80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'채혈완료 추이'!$BK$57:$BK$80</c:f>
              <c:numCache>
                <c:formatCode>0%</c:formatCode>
                <c:ptCount val="24"/>
                <c:pt idx="0">
                  <c:v>4.92826780021254E-2</c:v>
                </c:pt>
                <c:pt idx="1">
                  <c:v>0.11317747077577045</c:v>
                </c:pt>
                <c:pt idx="2">
                  <c:v>0.18212008501594049</c:v>
                </c:pt>
                <c:pt idx="3">
                  <c:v>0.23605207226354941</c:v>
                </c:pt>
                <c:pt idx="4">
                  <c:v>0.30712008501594051</c:v>
                </c:pt>
                <c:pt idx="5">
                  <c:v>0.36942082890541977</c:v>
                </c:pt>
                <c:pt idx="6">
                  <c:v>0.36942082890541977</c:v>
                </c:pt>
                <c:pt idx="7">
                  <c:v>0.42454835281615305</c:v>
                </c:pt>
                <c:pt idx="8">
                  <c:v>0.48326248671625932</c:v>
                </c:pt>
                <c:pt idx="9">
                  <c:v>0.52457492029755581</c:v>
                </c:pt>
                <c:pt idx="10">
                  <c:v>0.56801275239107329</c:v>
                </c:pt>
                <c:pt idx="11">
                  <c:v>0.62991498405951118</c:v>
                </c:pt>
                <c:pt idx="12">
                  <c:v>0.67693942614240166</c:v>
                </c:pt>
                <c:pt idx="13">
                  <c:v>0.67720510095642938</c:v>
                </c:pt>
                <c:pt idx="14">
                  <c:v>0.69287991498405954</c:v>
                </c:pt>
                <c:pt idx="15">
                  <c:v>0.71772051009564297</c:v>
                </c:pt>
                <c:pt idx="16">
                  <c:v>0.74375664187035073</c:v>
                </c:pt>
                <c:pt idx="17">
                  <c:v>0.74388947927736448</c:v>
                </c:pt>
                <c:pt idx="18">
                  <c:v>0.74428799149840597</c:v>
                </c:pt>
                <c:pt idx="19">
                  <c:v>0.74428799149840597</c:v>
                </c:pt>
                <c:pt idx="20">
                  <c:v>0.74428799149840597</c:v>
                </c:pt>
                <c:pt idx="21">
                  <c:v>0.74428799149840597</c:v>
                </c:pt>
                <c:pt idx="22">
                  <c:v>0.74428799149840597</c:v>
                </c:pt>
                <c:pt idx="23">
                  <c:v>0.74428799149840597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3F71-4F10-8E68-9F2774D86155}"/>
            </c:ext>
          </c:extLst>
        </c:ser>
        <c:ser>
          <c:idx val="0"/>
          <c:order val="1"/>
          <c:tx>
            <c:strRef>
              <c:f>'채혈완료 추이'!$BL$56</c:f>
              <c:strCache>
                <c:ptCount val="1"/>
                <c:pt idx="0">
                  <c:v>3차 참여율</c:v>
                </c:pt>
              </c:strCache>
            </c:strRef>
          </c:tx>
          <c:spPr>
            <a:ln w="38100" cap="rnd">
              <a:solidFill>
                <a:schemeClr val="accent5">
                  <a:lumMod val="60000"/>
                  <a:lumOff val="40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5.2735667966268811E-3"/>
                  <c:y val="7.0232887462028616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en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3C0-4FCC-8BE2-2CF96BC70AD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F71-4F10-8E68-9F2774D86155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F71-4F10-8E68-9F2774D86155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F71-4F10-8E68-9F2774D86155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F71-4F10-8E68-9F2774D86155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F71-4F10-8E68-9F2774D86155}"/>
                </c:ext>
              </c:extLst>
            </c:dLbl>
            <c:dLbl>
              <c:idx val="6"/>
              <c:layout>
                <c:manualLayout>
                  <c:x val="-2.6367833983134394E-2"/>
                  <c:y val="3.394589560664707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8569601064014768E-2"/>
                      <c:h val="5.794213215617360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A-03C0-4FCC-8BE2-2CF96BC70ADE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3F71-4F10-8E68-9F2774D86155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3F71-4F10-8E68-9F2774D86155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3F71-4F10-8E68-9F2774D86155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3F71-4F10-8E68-9F2774D86155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E-3F71-4F10-8E68-9F2774D86155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3F71-4F10-8E68-9F2774D86155}"/>
                </c:ext>
              </c:extLst>
            </c:dLbl>
            <c:dLbl>
              <c:idx val="13"/>
              <c:layout>
                <c:manualLayout>
                  <c:x val="-2.5049442283977628E-2"/>
                  <c:y val="3.043425123354573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3C0-4FCC-8BE2-2CF96BC70ADE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F71-4F10-8E68-9F2774D86155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3F71-4F10-8E68-9F2774D86155}"/>
                </c:ext>
              </c:extLst>
            </c:dLbl>
            <c:dLbl>
              <c:idx val="16"/>
              <c:layout>
                <c:manualLayout>
                  <c:x val="-5.2735667966269653E-3"/>
                  <c:y val="3.511644373101426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3C0-4FCC-8BE2-2CF96BC70ADE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2-3F71-4F10-8E68-9F2774D86155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3F71-4F10-8E68-9F2774D86155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4-3F71-4F10-8E68-9F2774D86155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3F71-4F10-8E68-9F2774D86155}"/>
                </c:ext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6-3F71-4F10-8E68-9F2774D86155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3F71-4F10-8E68-9F2774D86155}"/>
                </c:ext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3C0-4FCC-8BE2-2CF96BC70A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defRPr>
                </a:pPr>
                <a:endParaRPr lang="en-KR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'채혈완료 추이'!$BG$57:$BG$80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'채혈완료 추이'!$BN$57:$BN$80</c:f>
              <c:numCache>
                <c:formatCode>0%</c:formatCode>
                <c:ptCount val="24"/>
                <c:pt idx="0">
                  <c:v>1.9799959175341907E-2</c:v>
                </c:pt>
                <c:pt idx="1">
                  <c:v>5.4705041845274548E-2</c:v>
                </c:pt>
                <c:pt idx="2">
                  <c:v>9.7366809552969988E-2</c:v>
                </c:pt>
                <c:pt idx="3">
                  <c:v>0.14135537864870382</c:v>
                </c:pt>
                <c:pt idx="4">
                  <c:v>0.18942641355378648</c:v>
                </c:pt>
                <c:pt idx="5">
                  <c:v>0.2207593386405389</c:v>
                </c:pt>
                <c:pt idx="6">
                  <c:v>0.2207593386405389</c:v>
                </c:pt>
                <c:pt idx="7">
                  <c:v>0.26832006531945296</c:v>
                </c:pt>
                <c:pt idx="8">
                  <c:v>0.30873647683200656</c:v>
                </c:pt>
                <c:pt idx="9">
                  <c:v>0.35027556644213104</c:v>
                </c:pt>
                <c:pt idx="10">
                  <c:v>0.39007960808328229</c:v>
                </c:pt>
                <c:pt idx="11">
                  <c:v>0.44294754031434985</c:v>
                </c:pt>
                <c:pt idx="12">
                  <c:v>0.4701979995917534</c:v>
                </c:pt>
                <c:pt idx="13">
                  <c:v>0.4701979995917534</c:v>
                </c:pt>
                <c:pt idx="14">
                  <c:v>0.49591753419065115</c:v>
                </c:pt>
                <c:pt idx="15">
                  <c:v>0.53776280873647686</c:v>
                </c:pt>
                <c:pt idx="16">
                  <c:v>0.57225964482547453</c:v>
                </c:pt>
                <c:pt idx="17">
                  <c:v>0.57348438456827922</c:v>
                </c:pt>
                <c:pt idx="18">
                  <c:v>0.57828128189426409</c:v>
                </c:pt>
                <c:pt idx="19">
                  <c:v>0.57828128189426409</c:v>
                </c:pt>
                <c:pt idx="20">
                  <c:v>0.57828128189426409</c:v>
                </c:pt>
                <c:pt idx="21">
                  <c:v>0.57828128189426409</c:v>
                </c:pt>
                <c:pt idx="22">
                  <c:v>0.57828128189426409</c:v>
                </c:pt>
                <c:pt idx="23">
                  <c:v>0.57848540518473157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8-3F71-4F10-8E68-9F2774D86155}"/>
            </c:ext>
          </c:extLst>
        </c:ser>
        <c:ser>
          <c:idx val="2"/>
          <c:order val="2"/>
          <c:tx>
            <c:v>4차 조사 대상자 참여율</c:v>
          </c:tx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6.3579699217757839E-3"/>
                  <c:y val="-1.72654926652718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en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3C0-4FCC-8BE2-2CF96BC70AD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3F71-4F10-8E68-9F2774D86155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A-3F71-4F10-8E68-9F2774D86155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B-3F71-4F10-8E68-9F2774D86155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C-3F71-4F10-8E68-9F2774D86155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D-3F71-4F10-8E68-9F2774D86155}"/>
                </c:ext>
              </c:extLst>
            </c:dLbl>
            <c:dLbl>
              <c:idx val="6"/>
              <c:layout>
                <c:manualLayout>
                  <c:x val="-2.6536006782554335E-2"/>
                  <c:y val="-3.59942626551461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3C0-4FCC-8BE2-2CF96BC70ADE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E-3F71-4F10-8E68-9F2774D86155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F-3F71-4F10-8E68-9F2774D86155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0-3F71-4F10-8E68-9F2774D86155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1-3F71-4F10-8E68-9F2774D86155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2-3F71-4F10-8E68-9F2774D86155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3-3F71-4F10-8E68-9F2774D86155}"/>
                </c:ext>
              </c:extLst>
            </c:dLbl>
            <c:dLbl>
              <c:idx val="13"/>
              <c:layout>
                <c:manualLayout>
                  <c:x val="-2.9172790180867769E-2"/>
                  <c:y val="-3.833535890388030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3C0-4FCC-8BE2-2CF96BC70ADE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4-3F71-4F10-8E68-9F2774D86155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5-3F71-4F10-8E68-9F2774D86155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6-3F71-4F10-8E68-9F2774D86155}"/>
                </c:ext>
              </c:extLst>
            </c:dLbl>
            <c:dLbl>
              <c:idx val="17"/>
              <c:layout>
                <c:manualLayout>
                  <c:x val="-4.2356707172434942E-2"/>
                  <c:y val="-3.131207015767743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3C0-4FCC-8BE2-2CF96BC70ADE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7-3F71-4F10-8E68-9F2774D86155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8-3F71-4F10-8E68-9F2774D86155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9-3F71-4F10-8E68-9F2774D86155}"/>
                </c:ext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A-3F71-4F10-8E68-9F2774D86155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B-3F71-4F10-8E68-9F2774D86155}"/>
                </c:ext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3C0-4FCC-8BE2-2CF96BC70A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defRPr>
                </a:pPr>
                <a:endParaRPr lang="en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'채혈완료 추이'!$BQ$57:$BQ$80</c:f>
              <c:numCache>
                <c:formatCode>0%</c:formatCode>
                <c:ptCount val="24"/>
                <c:pt idx="0">
                  <c:v>3.2609950363615373E-2</c:v>
                </c:pt>
                <c:pt idx="1">
                  <c:v>8.0110816114509986E-2</c:v>
                </c:pt>
                <c:pt idx="2">
                  <c:v>0.13419138866443495</c:v>
                </c:pt>
                <c:pt idx="3">
                  <c:v>0.18250028858363154</c:v>
                </c:pt>
                <c:pt idx="4">
                  <c:v>0.2405633152487591</c:v>
                </c:pt>
                <c:pt idx="5">
                  <c:v>0.28535149486321137</c:v>
                </c:pt>
                <c:pt idx="6">
                  <c:v>0.28535149486321137</c:v>
                </c:pt>
                <c:pt idx="7">
                  <c:v>0.33619993073992843</c:v>
                </c:pt>
                <c:pt idx="8">
                  <c:v>0.38456654738543228</c:v>
                </c:pt>
                <c:pt idx="9">
                  <c:v>0.4260071568740621</c:v>
                </c:pt>
                <c:pt idx="10">
                  <c:v>0.46739004963638464</c:v>
                </c:pt>
                <c:pt idx="11">
                  <c:v>0.52418330832275195</c:v>
                </c:pt>
                <c:pt idx="12">
                  <c:v>0.56002539535957518</c:v>
                </c:pt>
                <c:pt idx="13">
                  <c:v>0.56014082881218974</c:v>
                </c:pt>
                <c:pt idx="14">
                  <c:v>0.58149601754588476</c:v>
                </c:pt>
                <c:pt idx="15">
                  <c:v>0.61595290315133322</c:v>
                </c:pt>
                <c:pt idx="16">
                  <c:v>0.64677363499942286</c:v>
                </c:pt>
                <c:pt idx="17">
                  <c:v>0.64752395244141747</c:v>
                </c:pt>
                <c:pt idx="18">
                  <c:v>0.65040978875678168</c:v>
                </c:pt>
                <c:pt idx="19">
                  <c:v>0.65040978875678168</c:v>
                </c:pt>
                <c:pt idx="20">
                  <c:v>0.65040978875678168</c:v>
                </c:pt>
                <c:pt idx="21">
                  <c:v>0.65040978875678168</c:v>
                </c:pt>
                <c:pt idx="22">
                  <c:v>0.65040978875678168</c:v>
                </c:pt>
                <c:pt idx="23">
                  <c:v>0.65052522220939624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C-3F71-4F10-8E68-9F2774D8615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637750320"/>
        <c:axId val="637741680"/>
      </c:lineChart>
      <c:catAx>
        <c:axId val="6377503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defRPr>
                </a:pPr>
                <a:r>
                  <a:rPr lang="ko-KR"/>
                  <a:t>조사진행</a:t>
                </a:r>
                <a:r>
                  <a:rPr lang="en-US"/>
                  <a:t>(</a:t>
                </a:r>
                <a:r>
                  <a:rPr lang="ko-KR"/>
                  <a:t>일차</a:t>
                </a:r>
                <a:r>
                  <a:rPr lang="en-US"/>
                  <a:t>)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0.48171977241860203"/>
              <c:y val="0.9443989640925606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defRPr>
              </a:pPr>
              <a:endParaRPr lang="en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endParaRPr lang="en-KR"/>
          </a:p>
        </c:txPr>
        <c:crossAx val="637741680"/>
        <c:crosses val="autoZero"/>
        <c:auto val="1"/>
        <c:lblAlgn val="ctr"/>
        <c:lblOffset val="100"/>
        <c:tickMarkSkip val="1"/>
        <c:noMultiLvlLbl val="1"/>
      </c:catAx>
      <c:valAx>
        <c:axId val="637741680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defRPr>
                </a:pPr>
                <a:r>
                  <a:rPr lang="ko-KR" altLang="en-US" dirty="0"/>
                  <a:t>초사 진행률</a:t>
                </a:r>
                <a:endParaRPr lang="ko-K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defRPr>
              </a:pPr>
              <a:endParaRPr lang="en-K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127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endParaRPr lang="en-KR"/>
          </a:p>
        </c:txPr>
        <c:crossAx val="6377503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latin typeface="KoPubWorld돋움체 Bold" panose="00000800000000000000" pitchFamily="2" charset="-127"/>
          <a:ea typeface="KoPubWorld돋움체 Bold" panose="00000800000000000000" pitchFamily="2" charset="-127"/>
          <a:cs typeface="KoPubWorld돋움체 Bold" panose="00000800000000000000" pitchFamily="2" charset="-127"/>
        </a:defRPr>
      </a:pPr>
      <a:endParaRPr lang="en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8944EC4A-3E7A-448B-9D2C-D3D16C839240}" type="VALUE">
                      <a:rPr lang="en-US" altLang="ko-KR"/>
                      <a:pPr/>
                      <a:t>[VALUE]</a:t>
                    </a:fld>
                    <a:r>
                      <a:rPr lang="en-US" altLang="ko-KR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CA3D-41E4-B2B4-05A6C9B9789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A165B3F-FD28-40B9-BC22-08CF22287253}" type="VALUE">
                      <a:rPr lang="en-US" altLang="ko-KR"/>
                      <a:pPr/>
                      <a:t>[VALUE]</a:t>
                    </a:fld>
                    <a:r>
                      <a:rPr lang="en-US" altLang="ko-KR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A3D-41E4-B2B4-05A6C9B978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Sheet1!$C$3:$D$3</c:f>
              <c:strCache>
                <c:ptCount val="2"/>
                <c:pt idx="0">
                  <c:v>참여</c:v>
                </c:pt>
                <c:pt idx="1">
                  <c:v>비참여</c:v>
                </c:pt>
              </c:strCache>
            </c:strRef>
          </c:cat>
          <c:val>
            <c:numRef>
              <c:f>Sheet1!$C$4:$D$4</c:f>
              <c:numCache>
                <c:formatCode>General</c:formatCode>
                <c:ptCount val="2"/>
                <c:pt idx="0">
                  <c:v>94.2</c:v>
                </c:pt>
                <c:pt idx="1">
                  <c:v>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3D-41E4-B2B4-05A6C9B9789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44665375"/>
        <c:axId val="2057759455"/>
      </c:barChart>
      <c:catAx>
        <c:axId val="1244665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2057759455"/>
        <c:crosses val="autoZero"/>
        <c:auto val="1"/>
        <c:lblAlgn val="ctr"/>
        <c:lblOffset val="100"/>
        <c:noMultiLvlLbl val="0"/>
      </c:catAx>
      <c:valAx>
        <c:axId val="2057759455"/>
        <c:scaling>
          <c:orientation val="minMax"/>
        </c:scaling>
        <c:delete val="0"/>
        <c:axPos val="l"/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244665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1" i="0" u="none" strike="noStrike" kern="1200" cap="all" spc="150" baseline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2/3</a:t>
            </a:r>
            <a:r>
              <a:rPr lang="ko-KR" altLang="en-US" sz="1200" b="1" i="0" u="none" strike="noStrike" kern="1200" cap="all" spc="150" baseline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차 조사 </a:t>
            </a:r>
            <a:r>
              <a:rPr lang="en-US" altLang="ko-KR" sz="1200" b="1" i="0" u="none" strike="noStrike" kern="1200" cap="all" spc="150" baseline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S</a:t>
            </a:r>
            <a:r>
              <a:rPr lang="ko-KR" altLang="en-US" sz="1200" b="1" i="0" u="none" strike="noStrike" kern="1200" cap="all" spc="150" baseline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항체 역가에 따른 코로나</a:t>
            </a:r>
            <a:r>
              <a:rPr lang="en-US" altLang="ko-KR" sz="1200" b="1" i="0" u="none" strike="noStrike" kern="1200" cap="all" spc="150" baseline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19 </a:t>
            </a:r>
            <a:r>
              <a:rPr lang="ko-KR" altLang="en-US" sz="1200" b="1" i="0" u="none" strike="noStrike" kern="1200" cap="all" spc="150" baseline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최</a:t>
            </a:r>
            <a:r>
              <a:rPr lang="en-US" sz="1200"/>
              <a:t>초 감염 상대위험도</a:t>
            </a:r>
          </a:p>
        </c:rich>
      </c:tx>
      <c:layout>
        <c:manualLayout>
          <c:xMode val="edge"/>
          <c:yMode val="edge"/>
          <c:x val="0.11303301565496637"/>
          <c:y val="0.1112984822934232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Sheet1!$G$8</c:f>
              <c:strCache>
                <c:ptCount val="1"/>
                <c:pt idx="0">
                  <c:v>RR</c:v>
                </c:pt>
              </c:strCache>
            </c:strRef>
          </c:tx>
          <c:spPr>
            <a:pattFill prst="narHorz">
              <a:fgClr>
                <a:schemeClr val="accent6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/>
              </a:innerShdw>
            </a:effectLst>
          </c:spPr>
          <c:invertIfNegative val="0"/>
          <c:dLbls>
            <c:dLbl>
              <c:idx val="0"/>
              <c:layout>
                <c:manualLayout>
                  <c:x val="2.9075804776739357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612-DD49-9243-CD233AA8DE33}"/>
                </c:ext>
              </c:extLst>
            </c:dLbl>
            <c:dLbl>
              <c:idx val="1"/>
              <c:layout>
                <c:manualLayout>
                  <c:x val="2.9075804776739319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612-DD49-9243-CD233AA8DE3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Sheet1!$E$9:$E$17</c:f>
                <c:numCache>
                  <c:formatCode>General</c:formatCode>
                  <c:ptCount val="9"/>
                  <c:pt idx="0">
                    <c:v>4.82</c:v>
                  </c:pt>
                  <c:pt idx="1">
                    <c:v>2.7199999999999998</c:v>
                  </c:pt>
                  <c:pt idx="2">
                    <c:v>1.5900000000000003</c:v>
                  </c:pt>
                  <c:pt idx="3">
                    <c:v>1.45</c:v>
                  </c:pt>
                  <c:pt idx="4">
                    <c:v>1.5</c:v>
                  </c:pt>
                  <c:pt idx="5">
                    <c:v>1.72</c:v>
                  </c:pt>
                  <c:pt idx="6">
                    <c:v>1.8199999999999998</c:v>
                  </c:pt>
                  <c:pt idx="7">
                    <c:v>1.9699999999999998</c:v>
                  </c:pt>
                  <c:pt idx="8">
                    <c:v>1.5100000000000002</c:v>
                  </c:pt>
                </c:numCache>
              </c:numRef>
            </c:plus>
            <c:minus>
              <c:numRef>
                <c:f>Sheet1!$D$9:$D$17</c:f>
                <c:numCache>
                  <c:formatCode>General</c:formatCode>
                  <c:ptCount val="9"/>
                  <c:pt idx="0">
                    <c:v>3.3500000000000005</c:v>
                  </c:pt>
                  <c:pt idx="1">
                    <c:v>1.7700000000000005</c:v>
                  </c:pt>
                  <c:pt idx="2">
                    <c:v>0.96</c:v>
                  </c:pt>
                  <c:pt idx="3">
                    <c:v>0.81999999999999984</c:v>
                  </c:pt>
                  <c:pt idx="4">
                    <c:v>0.78999999999999992</c:v>
                  </c:pt>
                  <c:pt idx="5">
                    <c:v>0.88</c:v>
                  </c:pt>
                  <c:pt idx="6">
                    <c:v>0.89</c:v>
                  </c:pt>
                  <c:pt idx="7">
                    <c:v>0.89000000000000012</c:v>
                  </c:pt>
                  <c:pt idx="8">
                    <c:v>0.57000000000000006</c:v>
                  </c:pt>
                </c:numCache>
              </c:numRef>
            </c:minus>
            <c:spPr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  <a:effectLst/>
            </c:spPr>
          </c:errBars>
          <c:cat>
            <c:strRef>
              <c:f>Sheet1!$F$9:$F$18</c:f>
              <c:strCache>
                <c:ptCount val="10"/>
                <c:pt idx="0">
                  <c:v>&lt;2,000</c:v>
                </c:pt>
                <c:pt idx="1">
                  <c:v>2,000~3,999</c:v>
                </c:pt>
                <c:pt idx="2">
                  <c:v>4,000~5,999</c:v>
                </c:pt>
                <c:pt idx="3">
                  <c:v>6,000~7,999</c:v>
                </c:pt>
                <c:pt idx="4">
                  <c:v>8,000~9,999</c:v>
                </c:pt>
                <c:pt idx="5">
                  <c:v>10,000~11,999</c:v>
                </c:pt>
                <c:pt idx="6">
                  <c:v>12,000~13,999</c:v>
                </c:pt>
                <c:pt idx="7">
                  <c:v>14,000~15,999</c:v>
                </c:pt>
                <c:pt idx="8">
                  <c:v>16,000~17,999</c:v>
                </c:pt>
                <c:pt idx="9">
                  <c:v>18,000≤ (REF)</c:v>
                </c:pt>
              </c:strCache>
            </c:strRef>
          </c:cat>
          <c:val>
            <c:numRef>
              <c:f>Sheet1!$G$9:$G$18</c:f>
              <c:numCache>
                <c:formatCode>General</c:formatCode>
                <c:ptCount val="10"/>
                <c:pt idx="0">
                  <c:v>11.07</c:v>
                </c:pt>
                <c:pt idx="1">
                  <c:v>5.1100000000000003</c:v>
                </c:pt>
                <c:pt idx="2">
                  <c:v>2.38</c:v>
                </c:pt>
                <c:pt idx="3">
                  <c:v>1.89</c:v>
                </c:pt>
                <c:pt idx="4">
                  <c:v>1.67</c:v>
                </c:pt>
                <c:pt idx="5">
                  <c:v>1.8</c:v>
                </c:pt>
                <c:pt idx="6">
                  <c:v>1.73</c:v>
                </c:pt>
                <c:pt idx="7">
                  <c:v>1.62</c:v>
                </c:pt>
                <c:pt idx="8">
                  <c:v>0.92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612-DD49-9243-CD233AA8DE3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1493211631"/>
        <c:axId val="1493689343"/>
      </c:barChart>
      <c:catAx>
        <c:axId val="1493211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493689343"/>
        <c:crosses val="autoZero"/>
        <c:auto val="1"/>
        <c:lblAlgn val="ctr"/>
        <c:lblOffset val="100"/>
        <c:noMultiLvlLbl val="0"/>
      </c:catAx>
      <c:valAx>
        <c:axId val="14936893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493211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100" b="1" i="0" u="none" strike="noStrike" kern="1200" cap="all" spc="150" baseline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2/3</a:t>
            </a:r>
            <a:r>
              <a:rPr lang="ko-KR" altLang="en-US" sz="1100" b="1" i="0" u="none" strike="noStrike" kern="1200" cap="all" spc="150" baseline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차 조사 </a:t>
            </a:r>
            <a:r>
              <a:rPr lang="en-US" altLang="ko-KR" sz="1100" b="1" i="0" u="none" strike="noStrike" kern="1200" cap="all" spc="150" baseline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S</a:t>
            </a:r>
            <a:r>
              <a:rPr lang="ko-KR" altLang="en-US" sz="1100" b="1" i="0" u="none" strike="noStrike" kern="1200" cap="all" spc="150" baseline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항체 역가에 따른 코로나</a:t>
            </a:r>
            <a:r>
              <a:rPr lang="en-US" altLang="ko-KR" sz="1100" b="1" i="0" u="none" strike="noStrike" kern="1200" cap="all" spc="150" baseline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19 </a:t>
            </a:r>
            <a:r>
              <a:rPr lang="en-US" sz="1100"/>
              <a:t>누적감염 상대위험도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Sheet1!$G$20</c:f>
              <c:strCache>
                <c:ptCount val="1"/>
                <c:pt idx="0">
                  <c:v>RR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dLbl>
              <c:idx val="0"/>
              <c:layout>
                <c:manualLayout>
                  <c:x val="3.3264033264033245E-2"/>
                  <c:y val="-1.750547045951867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8EA-164A-BC43-DFA55F8188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Sheet1!$E$21:$E$29</c:f>
                <c:numCache>
                  <c:formatCode>General</c:formatCode>
                  <c:ptCount val="9"/>
                  <c:pt idx="0">
                    <c:v>0.79999999999999982</c:v>
                  </c:pt>
                  <c:pt idx="1">
                    <c:v>0.66000000000000014</c:v>
                  </c:pt>
                  <c:pt idx="2">
                    <c:v>0.6399999999999999</c:v>
                  </c:pt>
                  <c:pt idx="3">
                    <c:v>0.54</c:v>
                  </c:pt>
                  <c:pt idx="4">
                    <c:v>0.48</c:v>
                  </c:pt>
                  <c:pt idx="5">
                    <c:v>0.51</c:v>
                  </c:pt>
                  <c:pt idx="6">
                    <c:v>0.71</c:v>
                  </c:pt>
                  <c:pt idx="7">
                    <c:v>0.63000000000000012</c:v>
                  </c:pt>
                  <c:pt idx="8">
                    <c:v>0.64999999999999991</c:v>
                  </c:pt>
                </c:numCache>
              </c:numRef>
            </c:plus>
            <c:minus>
              <c:numRef>
                <c:f>Sheet1!$D$21:$D$29</c:f>
                <c:numCache>
                  <c:formatCode>General</c:formatCode>
                  <c:ptCount val="9"/>
                  <c:pt idx="0">
                    <c:v>0.64000000000000012</c:v>
                  </c:pt>
                  <c:pt idx="1">
                    <c:v>0.51</c:v>
                  </c:pt>
                  <c:pt idx="2">
                    <c:v>0.48</c:v>
                  </c:pt>
                  <c:pt idx="3">
                    <c:v>0.41000000000000014</c:v>
                  </c:pt>
                  <c:pt idx="4">
                    <c:v>0.33999999999999997</c:v>
                  </c:pt>
                  <c:pt idx="5">
                    <c:v>0.37</c:v>
                  </c:pt>
                  <c:pt idx="6">
                    <c:v>0.51</c:v>
                  </c:pt>
                  <c:pt idx="7">
                    <c:v>0.39999999999999991</c:v>
                  </c:pt>
                  <c:pt idx="8">
                    <c:v>0.4</c:v>
                  </c:pt>
                </c:numCache>
              </c:numRef>
            </c:minus>
            <c:spPr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  <a:effectLst/>
            </c:spPr>
          </c:errBars>
          <c:cat>
            <c:strRef>
              <c:f>Sheet1!$F$21:$F$30</c:f>
              <c:strCache>
                <c:ptCount val="10"/>
                <c:pt idx="0">
                  <c:v>&lt;2,000</c:v>
                </c:pt>
                <c:pt idx="1">
                  <c:v>2,000~3,999</c:v>
                </c:pt>
                <c:pt idx="2">
                  <c:v>4,000~5,999</c:v>
                </c:pt>
                <c:pt idx="3">
                  <c:v>6,000~7,999</c:v>
                </c:pt>
                <c:pt idx="4">
                  <c:v>8,000~9,999</c:v>
                </c:pt>
                <c:pt idx="5">
                  <c:v>10,000~11,999</c:v>
                </c:pt>
                <c:pt idx="6">
                  <c:v>12,000~13,999</c:v>
                </c:pt>
                <c:pt idx="7">
                  <c:v>14,000~15,999</c:v>
                </c:pt>
                <c:pt idx="8">
                  <c:v>16,000~17,999</c:v>
                </c:pt>
                <c:pt idx="9">
                  <c:v>18,000≤ (REF)</c:v>
                </c:pt>
              </c:strCache>
            </c:strRef>
          </c:cat>
          <c:val>
            <c:numRef>
              <c:f>Sheet1!$G$21:$G$30</c:f>
              <c:numCache>
                <c:formatCode>General</c:formatCode>
                <c:ptCount val="10"/>
                <c:pt idx="0">
                  <c:v>3.1</c:v>
                </c:pt>
                <c:pt idx="1">
                  <c:v>2.15</c:v>
                </c:pt>
                <c:pt idx="2">
                  <c:v>1.95</c:v>
                </c:pt>
                <c:pt idx="3">
                  <c:v>1.54</c:v>
                </c:pt>
                <c:pt idx="4">
                  <c:v>1.2</c:v>
                </c:pt>
                <c:pt idx="5">
                  <c:v>1.26</c:v>
                </c:pt>
                <c:pt idx="6">
                  <c:v>1.77</c:v>
                </c:pt>
                <c:pt idx="7">
                  <c:v>1.1299999999999999</c:v>
                </c:pt>
                <c:pt idx="8">
                  <c:v>1.05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EA-164A-BC43-DFA55F8188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1536265007"/>
        <c:axId val="1536266719"/>
      </c:barChart>
      <c:catAx>
        <c:axId val="1536265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536266719"/>
        <c:crosses val="autoZero"/>
        <c:auto val="1"/>
        <c:lblAlgn val="ctr"/>
        <c:lblOffset val="100"/>
        <c:noMultiLvlLbl val="0"/>
      </c:catAx>
      <c:valAx>
        <c:axId val="1536266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536265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dirty="0"/>
              <a:t>누적 감염 상대위험도</a:t>
            </a:r>
            <a:r>
              <a:rPr lang="en-US" altLang="ko-KR" dirty="0"/>
              <a:t> (</a:t>
            </a:r>
            <a:r>
              <a:rPr lang="ko-KR" altLang="en-US" dirty="0"/>
              <a:t>역가 차이로 정의함</a:t>
            </a:r>
            <a:r>
              <a:rPr lang="en-US" altLang="ko-KR" dirty="0"/>
              <a:t>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Sheet1!$E$40</c:f>
              <c:strCache>
                <c:ptCount val="1"/>
                <c:pt idx="0">
                  <c:v>N-titer 차이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6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Sheet1!$D$41:$D$50</c:f>
              <c:strCache>
                <c:ptCount val="10"/>
                <c:pt idx="0">
                  <c:v>&lt;2,000</c:v>
                </c:pt>
                <c:pt idx="1">
                  <c:v>2,000~3,999</c:v>
                </c:pt>
                <c:pt idx="2">
                  <c:v>4,000~5,999</c:v>
                </c:pt>
                <c:pt idx="3">
                  <c:v>6,000~7,999</c:v>
                </c:pt>
                <c:pt idx="4">
                  <c:v>8,000~9,999</c:v>
                </c:pt>
                <c:pt idx="5">
                  <c:v>10,000~11,999</c:v>
                </c:pt>
                <c:pt idx="6">
                  <c:v>12,000~13,999</c:v>
                </c:pt>
                <c:pt idx="7">
                  <c:v>14,000~15,999</c:v>
                </c:pt>
                <c:pt idx="8">
                  <c:v>16,000~17,999</c:v>
                </c:pt>
                <c:pt idx="9">
                  <c:v>18,000≤ (REF)</c:v>
                </c:pt>
              </c:strCache>
            </c:strRef>
          </c:cat>
          <c:val>
            <c:numRef>
              <c:f>Sheet1!$E$41:$E$50</c:f>
              <c:numCache>
                <c:formatCode>General</c:formatCode>
                <c:ptCount val="10"/>
                <c:pt idx="0">
                  <c:v>2.4500000000000002</c:v>
                </c:pt>
                <c:pt idx="1">
                  <c:v>2.0299999999999998</c:v>
                </c:pt>
                <c:pt idx="2">
                  <c:v>1.67</c:v>
                </c:pt>
                <c:pt idx="3">
                  <c:v>1.43</c:v>
                </c:pt>
                <c:pt idx="4">
                  <c:v>1.47</c:v>
                </c:pt>
                <c:pt idx="5">
                  <c:v>1.35</c:v>
                </c:pt>
                <c:pt idx="6">
                  <c:v>1.37</c:v>
                </c:pt>
                <c:pt idx="7">
                  <c:v>1.1299999999999999</c:v>
                </c:pt>
                <c:pt idx="8">
                  <c:v>1.33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ED-7E4F-9E9C-F28305722583}"/>
            </c:ext>
          </c:extLst>
        </c:ser>
        <c:ser>
          <c:idx val="1"/>
          <c:order val="1"/>
          <c:tx>
            <c:strRef>
              <c:f>Sheet1!$F$40</c:f>
              <c:strCache>
                <c:ptCount val="1"/>
                <c:pt idx="0">
                  <c:v>N-titer 배수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Sheet1!$D$41:$D$50</c:f>
              <c:strCache>
                <c:ptCount val="10"/>
                <c:pt idx="0">
                  <c:v>&lt;2,000</c:v>
                </c:pt>
                <c:pt idx="1">
                  <c:v>2,000~3,999</c:v>
                </c:pt>
                <c:pt idx="2">
                  <c:v>4,000~5,999</c:v>
                </c:pt>
                <c:pt idx="3">
                  <c:v>6,000~7,999</c:v>
                </c:pt>
                <c:pt idx="4">
                  <c:v>8,000~9,999</c:v>
                </c:pt>
                <c:pt idx="5">
                  <c:v>10,000~11,999</c:v>
                </c:pt>
                <c:pt idx="6">
                  <c:v>12,000~13,999</c:v>
                </c:pt>
                <c:pt idx="7">
                  <c:v>14,000~15,999</c:v>
                </c:pt>
                <c:pt idx="8">
                  <c:v>16,000~17,999</c:v>
                </c:pt>
                <c:pt idx="9">
                  <c:v>18,000≤ (REF)</c:v>
                </c:pt>
              </c:strCache>
            </c:strRef>
          </c:cat>
          <c:val>
            <c:numRef>
              <c:f>Sheet1!$F$41:$F$50</c:f>
              <c:numCache>
                <c:formatCode>General</c:formatCode>
                <c:ptCount val="10"/>
                <c:pt idx="0">
                  <c:v>2.0699999999999998</c:v>
                </c:pt>
                <c:pt idx="1">
                  <c:v>1.82</c:v>
                </c:pt>
                <c:pt idx="2">
                  <c:v>1.55</c:v>
                </c:pt>
                <c:pt idx="3">
                  <c:v>1.31</c:v>
                </c:pt>
                <c:pt idx="4">
                  <c:v>1.4</c:v>
                </c:pt>
                <c:pt idx="5">
                  <c:v>1.31</c:v>
                </c:pt>
                <c:pt idx="6">
                  <c:v>1.27</c:v>
                </c:pt>
                <c:pt idx="7">
                  <c:v>1.1000000000000001</c:v>
                </c:pt>
                <c:pt idx="8">
                  <c:v>1.25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ED-7E4F-9E9C-F2830572258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584379728"/>
        <c:axId val="584239408"/>
      </c:barChart>
      <c:catAx>
        <c:axId val="584379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584239408"/>
        <c:crosses val="autoZero"/>
        <c:auto val="1"/>
        <c:lblAlgn val="ctr"/>
        <c:lblOffset val="100"/>
        <c:noMultiLvlLbl val="0"/>
      </c:catAx>
      <c:valAx>
        <c:axId val="584239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584379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en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COVID-19 Vaccination(%)</a:t>
            </a:r>
            <a:endParaRPr lang="ko-KR" altLang="en-US" sz="1800" b="1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vaccinated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Total</c:v>
                </c:pt>
                <c:pt idx="1">
                  <c:v>5~19</c:v>
                </c:pt>
                <c:pt idx="2">
                  <c:v>20~34</c:v>
                </c:pt>
                <c:pt idx="3">
                  <c:v>35~49</c:v>
                </c:pt>
                <c:pt idx="4">
                  <c:v>50~64</c:v>
                </c:pt>
                <c:pt idx="5">
                  <c:v>over 65</c:v>
                </c:pt>
              </c:strCache>
            </c:strRef>
          </c:cat>
          <c:val>
            <c:numRef>
              <c:f>Sheet1!$B$2:$B$7</c:f>
              <c:numCache>
                <c:formatCode>0.0</c:formatCode>
                <c:ptCount val="6"/>
                <c:pt idx="0">
                  <c:v>19.8</c:v>
                </c:pt>
                <c:pt idx="1">
                  <c:v>6.97</c:v>
                </c:pt>
                <c:pt idx="2">
                  <c:v>9.58</c:v>
                </c:pt>
                <c:pt idx="3">
                  <c:v>7.05</c:v>
                </c:pt>
                <c:pt idx="4">
                  <c:v>14.3</c:v>
                </c:pt>
                <c:pt idx="5">
                  <c:v>56.2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74-F942-8A92-F4F1280A73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not vaccinated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Total</c:v>
                </c:pt>
                <c:pt idx="1">
                  <c:v>5~19</c:v>
                </c:pt>
                <c:pt idx="2">
                  <c:v>20~34</c:v>
                </c:pt>
                <c:pt idx="3">
                  <c:v>35~49</c:v>
                </c:pt>
                <c:pt idx="4">
                  <c:v>50~64</c:v>
                </c:pt>
                <c:pt idx="5">
                  <c:v>over 65</c:v>
                </c:pt>
              </c:strCache>
            </c:strRef>
          </c:cat>
          <c:val>
            <c:numRef>
              <c:f>Sheet1!$C$2:$C$7</c:f>
              <c:numCache>
                <c:formatCode>0.0</c:formatCode>
                <c:ptCount val="6"/>
                <c:pt idx="0" formatCode="General">
                  <c:v>80.2</c:v>
                </c:pt>
                <c:pt idx="1">
                  <c:v>93</c:v>
                </c:pt>
                <c:pt idx="2">
                  <c:v>90.4</c:v>
                </c:pt>
                <c:pt idx="3">
                  <c:v>92.9</c:v>
                </c:pt>
                <c:pt idx="4">
                  <c:v>85.7</c:v>
                </c:pt>
                <c:pt idx="5">
                  <c:v>43.8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74-F942-8A92-F4F1280A731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1237766335"/>
        <c:axId val="287005856"/>
      </c:barChart>
      <c:catAx>
        <c:axId val="1237766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287005856"/>
        <c:crosses val="autoZero"/>
        <c:auto val="1"/>
        <c:lblAlgn val="ctr"/>
        <c:lblOffset val="100"/>
        <c:noMultiLvlLbl val="0"/>
      </c:catAx>
      <c:valAx>
        <c:axId val="287005856"/>
        <c:scaling>
          <c:orientation val="minMax"/>
          <c:max val="100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237766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COVID-19 Vaccine intention </a:t>
            </a:r>
            <a:r>
              <a:rPr lang="en-US" altLang="ko-KR" sz="16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(%)</a:t>
            </a:r>
            <a:endParaRPr lang="ko-KR" altLang="en-US" sz="1600" b="1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willing to vaccinate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전체</c:v>
                </c:pt>
                <c:pt idx="1">
                  <c:v>5~19</c:v>
                </c:pt>
                <c:pt idx="2">
                  <c:v>20~34</c:v>
                </c:pt>
                <c:pt idx="3">
                  <c:v>35~49</c:v>
                </c:pt>
                <c:pt idx="4">
                  <c:v>50~64</c:v>
                </c:pt>
                <c:pt idx="5">
                  <c:v>over 65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 formatCode="0.0">
                  <c:v>70.7</c:v>
                </c:pt>
                <c:pt idx="1">
                  <c:v>59.2</c:v>
                </c:pt>
                <c:pt idx="2">
                  <c:v>58.4</c:v>
                </c:pt>
                <c:pt idx="3">
                  <c:v>65.2</c:v>
                </c:pt>
                <c:pt idx="4" formatCode="0.0">
                  <c:v>76</c:v>
                </c:pt>
                <c:pt idx="5">
                  <c:v>87.6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11-0F44-BE34-034951D50E4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not willing to vaccinate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전체</c:v>
                </c:pt>
                <c:pt idx="1">
                  <c:v>5~19</c:v>
                </c:pt>
                <c:pt idx="2">
                  <c:v>20~34</c:v>
                </c:pt>
                <c:pt idx="3">
                  <c:v>35~49</c:v>
                </c:pt>
                <c:pt idx="4">
                  <c:v>50~64</c:v>
                </c:pt>
                <c:pt idx="5">
                  <c:v>over 65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 formatCode="0.0">
                  <c:v>19</c:v>
                </c:pt>
                <c:pt idx="1">
                  <c:v>26.1</c:v>
                </c:pt>
                <c:pt idx="2">
                  <c:v>28.1</c:v>
                </c:pt>
                <c:pt idx="3">
                  <c:v>24.6</c:v>
                </c:pt>
                <c:pt idx="4">
                  <c:v>14.3</c:v>
                </c:pt>
                <c:pt idx="5">
                  <c:v>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11-0F44-BE34-034951D50E4E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don't know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전체</c:v>
                </c:pt>
                <c:pt idx="1">
                  <c:v>5~19</c:v>
                </c:pt>
                <c:pt idx="2">
                  <c:v>20~34</c:v>
                </c:pt>
                <c:pt idx="3">
                  <c:v>35~49</c:v>
                </c:pt>
                <c:pt idx="4">
                  <c:v>50~64</c:v>
                </c:pt>
                <c:pt idx="5">
                  <c:v>over 65</c:v>
                </c:pt>
              </c:strCache>
            </c:strRef>
          </c:cat>
          <c:val>
            <c:numRef>
              <c:f>Sheet1!$B$4:$G$4</c:f>
              <c:numCache>
                <c:formatCode>0.0</c:formatCode>
                <c:ptCount val="6"/>
                <c:pt idx="0">
                  <c:v>10.3</c:v>
                </c:pt>
                <c:pt idx="1">
                  <c:v>14.7</c:v>
                </c:pt>
                <c:pt idx="2" formatCode="General">
                  <c:v>13.5</c:v>
                </c:pt>
                <c:pt idx="3" formatCode="General">
                  <c:v>10.3</c:v>
                </c:pt>
                <c:pt idx="4" formatCode="General">
                  <c:v>9.8000000000000007</c:v>
                </c:pt>
                <c:pt idx="5" formatCode="General">
                  <c:v>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11-0F44-BE34-034951D50E4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1237766335"/>
        <c:axId val="287005856"/>
      </c:barChart>
      <c:catAx>
        <c:axId val="1237766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287005856"/>
        <c:crosses val="autoZero"/>
        <c:auto val="1"/>
        <c:lblAlgn val="ctr"/>
        <c:lblOffset val="100"/>
        <c:noMultiLvlLbl val="0"/>
      </c:catAx>
      <c:valAx>
        <c:axId val="287005856"/>
        <c:scaling>
          <c:orientation val="minMax"/>
          <c:max val="100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237766335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0.38636</cdr:x>
      <cdr:y>0.18704</cdr:y>
    </cdr:from>
    <cdr:to>
      <cdr:x>0.39157</cdr:x>
      <cdr:y>0.19952</cdr:y>
    </cdr:to>
    <cdr:sp macro="" textlink="">
      <cdr:nvSpPr>
        <cdr:cNvPr id="5" name="다이아몬드 4">
          <a:extLst xmlns:a="http://schemas.openxmlformats.org/drawingml/2006/main">
            <a:ext uri="{FF2B5EF4-FFF2-40B4-BE49-F238E27FC236}">
              <a16:creationId xmlns:a16="http://schemas.microsoft.com/office/drawing/2014/main" id="{27BC4E24-3061-A5BD-6222-B3575D0F1182}"/>
            </a:ext>
          </a:extLst>
        </cdr:cNvPr>
        <cdr:cNvSpPr/>
      </cdr:nvSpPr>
      <cdr:spPr>
        <a:xfrm xmlns:a="http://schemas.openxmlformats.org/drawingml/2006/main">
          <a:off x="4290833" y="948633"/>
          <a:ext cx="57819" cy="63288"/>
        </a:xfrm>
        <a:prstGeom xmlns:a="http://schemas.openxmlformats.org/drawingml/2006/main" prst="diamond">
          <a:avLst/>
        </a:prstGeom>
        <a:solidFill xmlns:a="http://schemas.openxmlformats.org/drawingml/2006/main">
          <a:schemeClr val="accent4"/>
        </a:solidFill>
        <a:ln xmlns:a="http://schemas.openxmlformats.org/drawingml/2006/main" w="9525">
          <a:solidFill>
            <a:schemeClr val="accent5">
              <a:lumMod val="40000"/>
              <a:lumOff val="60000"/>
            </a:schemeClr>
          </a:solidFill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/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04:15:14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04:15:3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04:15:3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04:15:33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04:15:39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04:15:1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04:15:2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04:15:30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04:15:3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04:15:30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04:15:31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04:15:3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04:15:3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43A8B57-9EAF-4465-A5D4-0A4EC8C0BD81}" type="datetime1">
              <a:rPr lang="ko-KR" altLang="en-US"/>
              <a:pPr lvl="0">
                <a:defRPr/>
              </a:pPr>
              <a:t>2024. 3. 13.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1B33CC4-2A7E-46F4-888A-F5486FD1E52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833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ncov.kdca.go.kr/age.do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33CC4-2A7E-46F4-888A-F5486FD1E52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07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1B33CC4-2A7E-46F4-888A-F5486FD1E52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031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1B33CC4-2A7E-46F4-888A-F5486FD1E52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61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1B33CC4-2A7E-46F4-888A-F5486FD1E52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425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33CC4-2A7E-46F4-888A-F5486FD1E52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87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B33CC4-2A7E-46F4-888A-F5486FD1E525}" type="slidenum">
              <a:rPr lang="ko-KR" altLang="en-US" smtClean="0"/>
              <a:pPr lvl="0"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9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B33CC4-2A7E-46F4-888A-F5486FD1E525}" type="slidenum">
              <a:rPr lang="ko-KR" altLang="en-US" smtClean="0"/>
              <a:pPr lvl="0"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6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B33CC4-2A7E-46F4-888A-F5486FD1E525}" type="slidenum">
              <a:rPr lang="ko-KR" altLang="en-US" smtClean="0"/>
              <a:pPr lvl="0"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717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B33CC4-2A7E-46F4-888A-F5486FD1E525}" type="slidenum">
              <a:rPr lang="ko-KR" altLang="en-US" smtClean="0"/>
              <a:pPr lvl="0"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791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B33CC4-2A7E-46F4-888A-F5486FD1E525}" type="slidenum">
              <a:rPr lang="ko-KR" altLang="en-US" smtClean="0"/>
              <a:pPr lvl="0"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551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B33CC4-2A7E-46F4-888A-F5486FD1E525}" type="slidenum">
              <a:rPr lang="ko-KR" altLang="en-US" smtClean="0"/>
              <a:pPr lvl="0"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287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73091-8D4D-9FA3-23C3-0FFAEBE48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EFA175-9F7D-A912-047A-E0B514B34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D55A20-4C2E-2820-A8E8-DE949CF2B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B63125-FB42-A635-74E5-011076D6D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33CC4-2A7E-46F4-888A-F5486FD1E52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954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B33CC4-2A7E-46F4-888A-F5486FD1E525}" type="slidenum">
              <a:rPr lang="ko-KR" altLang="en-US" smtClean="0"/>
              <a:pPr lvl="0"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343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B33CC4-2A7E-46F4-888A-F5486FD1E525}" type="slidenum">
              <a:rPr lang="ko-KR" altLang="en-US" smtClean="0"/>
              <a:pPr lvl="0"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195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B33CC4-2A7E-46F4-888A-F5486FD1E525}" type="slidenum">
              <a:rPr lang="ko-KR" altLang="en-US" smtClean="0"/>
              <a:pPr lvl="0"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7183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B33CC4-2A7E-46F4-888A-F5486FD1E525}" type="slidenum">
              <a:rPr lang="ko-KR" altLang="en-US" smtClean="0"/>
              <a:pPr lvl="0"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055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B33CC4-2A7E-46F4-888A-F5486FD1E525}" type="slidenum">
              <a:rPr lang="ko-KR" altLang="en-US" smtClean="0"/>
              <a:pPr lvl="0"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35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90084-6D86-4B93-BB38-F90B266D65D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423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90084-6D86-4B93-BB38-F90B266D65D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06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남녀간</a:t>
            </a:r>
            <a:r>
              <a:rPr lang="en-US" altLang="ko-KR" dirty="0"/>
              <a:t>, </a:t>
            </a:r>
            <a:r>
              <a:rPr lang="ko-KR" altLang="en-US" dirty="0"/>
              <a:t>기저질환 차이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33CC4-2A7E-46F4-888A-F5486FD1E52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886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33CC4-2A7E-46F4-888A-F5486FD1E52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8259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B33CC4-2A7E-46F4-888A-F5486FD1E525}" type="slidenum">
              <a:rPr lang="ko-KR" altLang="en-US" smtClean="0"/>
              <a:pPr lvl="0">
                <a:defRPr/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286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sz="1200" kern="1200">
              <a:solidFill>
                <a:schemeClr val="bg2">
                  <a:lumMod val="25000"/>
                </a:schemeClr>
              </a:solidFill>
              <a:latin typeface="KoPubWorld돋움체 Medium"/>
              <a:ea typeface="나눔스퀘어 Bold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61F8403-5D81-4E0E-B4D2-5A4CBFC8CAC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78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F3267-C2A2-6049-A2BC-BF4C1CDBD076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307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B33CC4-2A7E-46F4-888A-F5486FD1E525}" type="slidenum">
              <a:rPr lang="ko-KR" altLang="en-US" smtClean="0"/>
              <a:pPr lvl="0">
                <a:defRPr/>
              </a:pPr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9442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B33CC4-2A7E-46F4-888A-F5486FD1E525}" type="slidenum">
              <a:rPr lang="ko-KR" altLang="en-US" smtClean="0"/>
              <a:pPr lvl="0"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2544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90084-6D86-4B93-BB38-F90B266D65D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0238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90084-6D86-4B93-BB38-F90B266D65D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4897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90084-6D86-4B93-BB38-F90B266D65D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907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482A3-4394-A678-EF8A-68E614409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B3CF14-A93B-2C8A-29CD-DD6B1A5AE39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72E981-5593-A686-4DE7-67FD23353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지난 </a:t>
            </a:r>
            <a:r>
              <a:rPr lang="en-US" altLang="ko-KR" dirty="0"/>
              <a:t>10</a:t>
            </a:r>
            <a:r>
              <a:rPr lang="ko-KR" altLang="en-US" dirty="0"/>
              <a:t>월 이후 코로나</a:t>
            </a:r>
            <a:r>
              <a:rPr lang="en-US" altLang="ko-KR" dirty="0"/>
              <a:t>19</a:t>
            </a:r>
            <a:r>
              <a:rPr lang="ko-KR" altLang="en-US" dirty="0"/>
              <a:t> 예방접종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받았다</a:t>
            </a:r>
            <a:r>
              <a:rPr lang="en-US" altLang="ko-KR" dirty="0"/>
              <a:t>’</a:t>
            </a:r>
            <a:r>
              <a:rPr lang="ko-KR" altLang="en-US" dirty="0"/>
              <a:t>의 응답은 </a:t>
            </a:r>
            <a:r>
              <a:rPr lang="en-US" altLang="ko-KR" dirty="0"/>
              <a:t>65</a:t>
            </a:r>
            <a:r>
              <a:rPr lang="ko-KR" altLang="en-US" dirty="0"/>
              <a:t>세 이상에서 </a:t>
            </a:r>
            <a:r>
              <a:rPr lang="en-US" altLang="ko-KR" dirty="0"/>
              <a:t>56.2%</a:t>
            </a:r>
            <a:r>
              <a:rPr lang="ko-KR" altLang="en-US" dirty="0"/>
              <a:t>로 가장 높았음</a:t>
            </a:r>
            <a:r>
              <a:rPr lang="en-US" altLang="ko-KR" dirty="0"/>
              <a:t>(</a:t>
            </a:r>
            <a:r>
              <a:rPr lang="ko-KR" altLang="en-US" dirty="0"/>
              <a:t>전체 </a:t>
            </a:r>
            <a:r>
              <a:rPr lang="en-US" altLang="ko-KR" dirty="0"/>
              <a:t>18.9%</a:t>
            </a:r>
            <a:r>
              <a:rPr lang="ko-KR" altLang="en-US" dirty="0"/>
              <a:t>인 것에 비해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0">
              <a:defRPr/>
            </a:pPr>
            <a:r>
              <a:rPr lang="en-US" altLang="ko-KR" dirty="0"/>
              <a:t>(</a:t>
            </a:r>
            <a:r>
              <a:rPr lang="ko-KR" altLang="en-US" dirty="0"/>
              <a:t>* </a:t>
            </a:r>
            <a:r>
              <a:rPr lang="en-US" altLang="ko-KR" dirty="0"/>
              <a:t>2024.02.19</a:t>
            </a:r>
            <a:r>
              <a:rPr lang="ko-KR" altLang="en-US" dirty="0"/>
              <a:t> 기준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65~69</a:t>
            </a:r>
            <a:r>
              <a:rPr lang="ko-KR" altLang="en-US" dirty="0"/>
              <a:t>세 </a:t>
            </a:r>
            <a:r>
              <a:rPr lang="en-US" altLang="ko-KR" dirty="0"/>
              <a:t>33.3%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70~74</a:t>
            </a:r>
            <a:r>
              <a:rPr lang="ko-KR" altLang="en-US" dirty="0"/>
              <a:t>세 </a:t>
            </a:r>
            <a:r>
              <a:rPr lang="en-US" altLang="ko-KR" dirty="0"/>
              <a:t>42.1%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75~79</a:t>
            </a:r>
            <a:r>
              <a:rPr lang="ko-KR" altLang="en-US" dirty="0"/>
              <a:t>세 </a:t>
            </a:r>
            <a:r>
              <a:rPr lang="en-US" altLang="ko-KR" dirty="0"/>
              <a:t>48.2%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80</a:t>
            </a:r>
            <a:r>
              <a:rPr lang="ko-KR" altLang="en-US" dirty="0"/>
              <a:t>세 이상 </a:t>
            </a:r>
            <a:r>
              <a:rPr lang="en-US" altLang="ko-KR" dirty="0"/>
              <a:t>45.9%)</a:t>
            </a:r>
            <a:r>
              <a:rPr lang="ko-KR" altLang="en-US" dirty="0"/>
              <a:t> </a:t>
            </a:r>
            <a:r>
              <a:rPr lang="ko-KR" altLang="en-US" dirty="0">
                <a:hlinkClick r:id="rId3"/>
              </a:rPr>
              <a:t>https://ncov.kdca.go.kr/age.do</a:t>
            </a:r>
            <a:r>
              <a:rPr lang="ko-KR" altLang="en-US" dirty="0"/>
              <a:t> 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귀하에게 코로나</a:t>
            </a:r>
            <a:r>
              <a:rPr lang="en-US" altLang="ko-KR" dirty="0"/>
              <a:t>19</a:t>
            </a:r>
            <a:r>
              <a:rPr lang="ko-KR" altLang="en-US" dirty="0"/>
              <a:t>에 대한 연례적인 예방접종이 권고된다면 이때의 접종의향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65</a:t>
            </a:r>
            <a:r>
              <a:rPr lang="ko-KR" altLang="en-US" dirty="0"/>
              <a:t>세 이상에서 </a:t>
            </a:r>
            <a:r>
              <a:rPr lang="en-US" altLang="ko-KR" dirty="0"/>
              <a:t>87.6%(</a:t>
            </a:r>
            <a:r>
              <a:rPr lang="ko-KR" altLang="en-US" dirty="0"/>
              <a:t>전체 </a:t>
            </a:r>
            <a:r>
              <a:rPr lang="en-US" altLang="ko-KR" dirty="0"/>
              <a:t>70.7%</a:t>
            </a:r>
            <a:r>
              <a:rPr lang="ko-KR" altLang="en-US" dirty="0"/>
              <a:t> 보다 높은 수준</a:t>
            </a:r>
            <a:r>
              <a:rPr lang="en-US" altLang="ko-KR" dirty="0"/>
              <a:t>)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8B8A53-25C1-5CA0-5B09-DC93089D14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1B33CC4-2A7E-46F4-888A-F5486FD1E52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03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482A3-4394-A678-EF8A-68E614409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B3CF14-A93B-2C8A-29CD-DD6B1A5AE39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72E981-5593-A686-4DE7-67FD23353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귀하에게 코로나</a:t>
            </a:r>
            <a:r>
              <a:rPr lang="en-US" altLang="ko-KR" dirty="0"/>
              <a:t>19</a:t>
            </a:r>
            <a:r>
              <a:rPr lang="ko-KR" altLang="en-US" dirty="0"/>
              <a:t>에 대한 연례적인 예방접종이 권고된다면 이때의 접종의향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65</a:t>
            </a:r>
            <a:r>
              <a:rPr lang="ko-KR" altLang="en-US" dirty="0"/>
              <a:t>세 이상에서 </a:t>
            </a:r>
            <a:r>
              <a:rPr lang="en-US" altLang="ko-KR" dirty="0"/>
              <a:t>87.6%(</a:t>
            </a:r>
            <a:r>
              <a:rPr lang="ko-KR" altLang="en-US" dirty="0"/>
              <a:t>전체 </a:t>
            </a:r>
            <a:r>
              <a:rPr lang="en-US" altLang="ko-KR" dirty="0"/>
              <a:t>70.7%</a:t>
            </a:r>
            <a:r>
              <a:rPr lang="ko-KR" altLang="en-US" dirty="0"/>
              <a:t> 보다 높은 수준</a:t>
            </a:r>
            <a:r>
              <a:rPr lang="en-US" altLang="ko-KR" dirty="0"/>
              <a:t>)</a:t>
            </a:r>
          </a:p>
          <a:p>
            <a:pPr lvl="0">
              <a:defRPr/>
            </a:pPr>
            <a:r>
              <a:rPr lang="ko-KR" altLang="en-US" dirty="0"/>
              <a:t>지난 </a:t>
            </a:r>
            <a:r>
              <a:rPr lang="en-US" altLang="ko-KR" dirty="0"/>
              <a:t>3</a:t>
            </a:r>
            <a:r>
              <a:rPr lang="ko-KR" altLang="en-US" dirty="0"/>
              <a:t>차 조사와 비교하여 코로나</a:t>
            </a:r>
            <a:r>
              <a:rPr lang="en-US" altLang="ko-KR" dirty="0"/>
              <a:t>19</a:t>
            </a:r>
            <a:r>
              <a:rPr lang="ko-KR" altLang="en-US" dirty="0"/>
              <a:t> 정기접종의향이 </a:t>
            </a:r>
            <a:r>
              <a:rPr lang="en-US" altLang="ko-KR" dirty="0"/>
              <a:t>52.1%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70.7%</a:t>
            </a:r>
            <a:r>
              <a:rPr lang="ko-KR" altLang="en-US" dirty="0"/>
              <a:t>로 </a:t>
            </a:r>
            <a:r>
              <a:rPr lang="en-US" altLang="ko-KR" dirty="0"/>
              <a:t>18.6%p</a:t>
            </a:r>
            <a:r>
              <a:rPr lang="ko-KR" altLang="en-US" dirty="0"/>
              <a:t> 상승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8B8A53-25C1-5CA0-5B09-DC93089D14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1B33CC4-2A7E-46F4-888A-F5486FD1E52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815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6186C-0CAD-09C0-A2BD-D5BFE68C2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7FA91F-8C05-F5D6-F5AA-4CA4A64F70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F77399-E2E1-3E78-E100-8FB1DF215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코로나</a:t>
            </a:r>
            <a:r>
              <a:rPr lang="en-US" altLang="ko-KR" dirty="0"/>
              <a:t>19</a:t>
            </a:r>
            <a:r>
              <a:rPr lang="ko-KR" altLang="en-US" dirty="0"/>
              <a:t> 예방접종을 받은 가장 주요한 이유는 </a:t>
            </a:r>
            <a:r>
              <a:rPr lang="en-US" altLang="ko-KR" dirty="0"/>
              <a:t>‘</a:t>
            </a:r>
            <a:r>
              <a:rPr lang="ko-KR" altLang="en-US" dirty="0"/>
              <a:t>나의 코로나</a:t>
            </a:r>
            <a:r>
              <a:rPr lang="en-US" altLang="ko-KR" dirty="0"/>
              <a:t>19</a:t>
            </a:r>
            <a:r>
              <a:rPr lang="ko-KR" altLang="en-US" dirty="0"/>
              <a:t> 감염을 예방하고</a:t>
            </a:r>
            <a:r>
              <a:rPr lang="en-US" altLang="ko-KR" dirty="0"/>
              <a:t>,</a:t>
            </a:r>
            <a:r>
              <a:rPr lang="ko-KR" altLang="en-US" dirty="0"/>
              <a:t> 감염 시 중증 진행을 예방하기 위하여</a:t>
            </a:r>
            <a:r>
              <a:rPr lang="en-US" altLang="ko-KR" dirty="0"/>
              <a:t>’</a:t>
            </a:r>
            <a:r>
              <a:rPr lang="ko-KR" altLang="en-US" dirty="0"/>
              <a:t>가 </a:t>
            </a:r>
            <a:r>
              <a:rPr lang="en-US" altLang="ko-KR" dirty="0"/>
              <a:t>70.5%</a:t>
            </a:r>
            <a:r>
              <a:rPr lang="ko-KR" altLang="en-US" dirty="0"/>
              <a:t>로 가장 높았음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코로나</a:t>
            </a:r>
            <a:r>
              <a:rPr lang="en-US" altLang="ko-KR" dirty="0"/>
              <a:t>19</a:t>
            </a:r>
            <a:r>
              <a:rPr lang="ko-KR" altLang="en-US" dirty="0"/>
              <a:t> 예방접종을 받지 않은 가장 주요한 이유는 </a:t>
            </a:r>
            <a:r>
              <a:rPr lang="en-US" altLang="ko-KR" dirty="0"/>
              <a:t>‘</a:t>
            </a:r>
            <a:r>
              <a:rPr lang="ko-KR" altLang="en-US" dirty="0"/>
              <a:t>코로나</a:t>
            </a:r>
            <a:r>
              <a:rPr lang="en-US" altLang="ko-KR" dirty="0"/>
              <a:t>19</a:t>
            </a:r>
            <a:r>
              <a:rPr lang="ko-KR" altLang="en-US" dirty="0"/>
              <a:t> 감염이 예방접종이 필요한 만큼의 위험으로 생각되지 않아서</a:t>
            </a:r>
            <a:r>
              <a:rPr lang="en-US" altLang="ko-KR" dirty="0"/>
              <a:t>’</a:t>
            </a:r>
            <a:r>
              <a:rPr lang="ko-KR" altLang="en-US" dirty="0"/>
              <a:t>의 응답이 </a:t>
            </a:r>
            <a:r>
              <a:rPr lang="en-US" altLang="ko-KR" dirty="0"/>
              <a:t>45.1%</a:t>
            </a:r>
            <a:r>
              <a:rPr lang="ko-KR" altLang="en-US" dirty="0"/>
              <a:t>로 가장 높았음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5D46E0-96D3-EA49-4E6E-85B602CDDF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1B33CC4-2A7E-46F4-888A-F5486FD1E52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6778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AC524-D969-7043-E088-AA796A496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329ED2-F786-9BF4-0759-E62DD5DA01C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98BD5D-A589-FB25-F40C-D531EED26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코로나</a:t>
            </a:r>
            <a:r>
              <a:rPr lang="en-US" altLang="ko-KR" dirty="0"/>
              <a:t>19</a:t>
            </a:r>
            <a:r>
              <a:rPr lang="ko-KR" altLang="en-US" dirty="0"/>
              <a:t> 예방접종 의향에 가장 큰 영향력을 준 기관은 보건당국</a:t>
            </a:r>
            <a:r>
              <a:rPr lang="en-US" altLang="ko-KR" dirty="0"/>
              <a:t>(</a:t>
            </a:r>
            <a:r>
              <a:rPr lang="ko-KR" altLang="en-US" dirty="0"/>
              <a:t>질병관리청 등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en-US" altLang="ko-KR" dirty="0"/>
              <a:t>58.4%</a:t>
            </a:r>
            <a:r>
              <a:rPr lang="ko-KR" altLang="en-US" dirty="0"/>
              <a:t>로 가장 높았음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국민들은 코로나</a:t>
            </a:r>
            <a:r>
              <a:rPr lang="en-US" altLang="ko-KR" dirty="0"/>
              <a:t>19</a:t>
            </a:r>
            <a:r>
              <a:rPr lang="ko-KR" altLang="en-US" dirty="0"/>
              <a:t> 예방접종 의사결정에 대중매체</a:t>
            </a:r>
            <a:r>
              <a:rPr lang="en-US" altLang="ko-KR" dirty="0"/>
              <a:t>(</a:t>
            </a:r>
            <a:r>
              <a:rPr lang="ko-KR" altLang="en-US" dirty="0"/>
              <a:t>텔레비전</a:t>
            </a:r>
            <a:r>
              <a:rPr lang="en-US" altLang="ko-KR" dirty="0"/>
              <a:t>,</a:t>
            </a:r>
            <a:r>
              <a:rPr lang="ko-KR" altLang="en-US" dirty="0"/>
              <a:t> 라디오</a:t>
            </a:r>
            <a:r>
              <a:rPr lang="en-US" altLang="ko-KR" dirty="0"/>
              <a:t>,</a:t>
            </a:r>
            <a:r>
              <a:rPr lang="ko-KR" altLang="en-US" dirty="0"/>
              <a:t> 종이신문</a:t>
            </a:r>
            <a:r>
              <a:rPr lang="en-US" altLang="ko-KR" dirty="0"/>
              <a:t>)</a:t>
            </a:r>
            <a:r>
              <a:rPr lang="ko-KR" altLang="en-US" dirty="0"/>
              <a:t> 뉴스를 가장 중요하게 참고한 것으로 나타남</a:t>
            </a:r>
            <a:r>
              <a:rPr lang="en-US" altLang="ko-KR" dirty="0"/>
              <a:t>(31.9%)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94A6C3-1906-4879-C37C-C00B91B5F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1B33CC4-2A7E-46F4-888A-F5486FD1E52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254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61F8403-5D81-4E0E-B4D2-5A4CBFC8CAC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5620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EB647-1060-0A95-AADB-CD1EDD73B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D72568-3673-28D9-1D7B-55B10F49971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378718-A334-9988-E32F-CEF55E680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" altLang="ko-KR" dirty="0"/>
              <a:t>Confidence (</a:t>
            </a:r>
            <a:r>
              <a:rPr lang="ko-KR" altLang="en-US" dirty="0"/>
              <a:t>안전성</a:t>
            </a:r>
            <a:r>
              <a:rPr lang="en-US" altLang="ko-KR" dirty="0"/>
              <a:t>, </a:t>
            </a:r>
            <a:r>
              <a:rPr lang="ko-KR" altLang="en-US" dirty="0"/>
              <a:t>효과성 및 접종추진 주체</a:t>
            </a:r>
            <a:r>
              <a:rPr lang="en-US" altLang="ko-KR" dirty="0"/>
              <a:t>) </a:t>
            </a:r>
            <a:r>
              <a:rPr lang="ko-KR" altLang="en-US" dirty="0"/>
              <a:t>신뢰</a:t>
            </a:r>
          </a:p>
          <a:p>
            <a:pPr lvl="0">
              <a:defRPr/>
            </a:pPr>
            <a:r>
              <a:rPr lang="en" altLang="ko-KR" dirty="0"/>
              <a:t>Complacency (</a:t>
            </a:r>
            <a:r>
              <a:rPr lang="ko-KR" altLang="en-US" dirty="0"/>
              <a:t>면역 수준</a:t>
            </a:r>
            <a:r>
              <a:rPr lang="en-US" altLang="ko-KR" dirty="0"/>
              <a:t>/</a:t>
            </a:r>
            <a:r>
              <a:rPr lang="ko-KR" altLang="en-US" dirty="0"/>
              <a:t>질병 위험에 대한</a:t>
            </a:r>
            <a:r>
              <a:rPr lang="en-US" altLang="ko-KR" dirty="0"/>
              <a:t>) </a:t>
            </a:r>
            <a:r>
              <a:rPr lang="ko-KR" altLang="en-US" dirty="0"/>
              <a:t>자족적 사고</a:t>
            </a:r>
          </a:p>
          <a:p>
            <a:pPr lvl="0">
              <a:defRPr/>
            </a:pPr>
            <a:r>
              <a:rPr lang="en" altLang="ko-KR" dirty="0"/>
              <a:t>Constraints (</a:t>
            </a:r>
            <a:r>
              <a:rPr lang="ko-KR" altLang="en-US" dirty="0"/>
              <a:t>구조적</a:t>
            </a:r>
            <a:r>
              <a:rPr lang="en-US" altLang="ko-KR" dirty="0"/>
              <a:t>/</a:t>
            </a:r>
            <a:r>
              <a:rPr lang="ko-KR" altLang="en-US" dirty="0"/>
              <a:t>심리적</a:t>
            </a:r>
            <a:r>
              <a:rPr lang="en-US" altLang="ko-KR" dirty="0"/>
              <a:t>) </a:t>
            </a:r>
            <a:r>
              <a:rPr lang="ko-KR" altLang="en-US" dirty="0"/>
              <a:t>제약</a:t>
            </a:r>
          </a:p>
          <a:p>
            <a:pPr lvl="0">
              <a:defRPr/>
            </a:pPr>
            <a:r>
              <a:rPr lang="en" altLang="ko-KR" dirty="0"/>
              <a:t>Calculation (</a:t>
            </a:r>
            <a:r>
              <a:rPr lang="ko-KR" altLang="en-US" dirty="0"/>
              <a:t>백신접종에 대한</a:t>
            </a:r>
            <a:r>
              <a:rPr lang="en-US" altLang="ko-KR" dirty="0"/>
              <a:t>) </a:t>
            </a:r>
            <a:r>
              <a:rPr lang="ko-KR" altLang="en-US" dirty="0"/>
              <a:t>분석적 태도</a:t>
            </a:r>
          </a:p>
          <a:p>
            <a:pPr lvl="0">
              <a:defRPr/>
            </a:pPr>
            <a:r>
              <a:rPr lang="en" altLang="ko-KR" dirty="0"/>
              <a:t>Collective responsibility (</a:t>
            </a:r>
            <a:r>
              <a:rPr lang="ko-KR" altLang="en-US" dirty="0"/>
              <a:t>백신접종에 대한</a:t>
            </a:r>
            <a:r>
              <a:rPr lang="en-US" altLang="ko-KR" dirty="0"/>
              <a:t>) </a:t>
            </a:r>
            <a:r>
              <a:rPr lang="ko-KR" altLang="en-US" dirty="0"/>
              <a:t>공동체 보호 동기</a:t>
            </a:r>
          </a:p>
          <a:p>
            <a:pPr lvl="0">
              <a:defRPr/>
            </a:pPr>
            <a:endParaRPr lang="ko-KR" altLang="en-US" dirty="0"/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" altLang="ko-KR" dirty="0"/>
              <a:t>Confidence((</a:t>
            </a:r>
            <a:r>
              <a:rPr lang="ko-KR" altLang="en-US" dirty="0"/>
              <a:t>안전성</a:t>
            </a:r>
            <a:r>
              <a:rPr lang="en-US" altLang="ko-KR" dirty="0"/>
              <a:t>, </a:t>
            </a:r>
            <a:r>
              <a:rPr lang="ko-KR" altLang="en-US" dirty="0"/>
              <a:t>효과성 및 접종추진 주체</a:t>
            </a:r>
            <a:r>
              <a:rPr lang="en-US" altLang="ko-KR" dirty="0"/>
              <a:t>) </a:t>
            </a:r>
            <a:r>
              <a:rPr lang="ko-KR" altLang="en-US" dirty="0"/>
              <a:t>신뢰</a:t>
            </a:r>
            <a:r>
              <a:rPr lang="en-US" altLang="ko-KR" dirty="0"/>
              <a:t>)</a:t>
            </a:r>
            <a:r>
              <a:rPr lang="ko-KR" altLang="en-US" dirty="0"/>
              <a:t>는 백신의 안전성 및 효과성</a:t>
            </a:r>
            <a:r>
              <a:rPr lang="en-US" altLang="ko-KR" dirty="0"/>
              <a:t>, </a:t>
            </a:r>
            <a:r>
              <a:rPr lang="ko-KR" altLang="en-US" dirty="0"/>
              <a:t>이를 제공하는 시스템 및 정책 입안자</a:t>
            </a:r>
            <a:r>
              <a:rPr lang="en-US" altLang="ko-KR" dirty="0"/>
              <a:t>, </a:t>
            </a:r>
            <a:r>
              <a:rPr lang="ko-KR" altLang="en-US" dirty="0"/>
              <a:t>접종추진 주체에 대한 대상자의 신뢰를 의미</a:t>
            </a:r>
            <a:endParaRPr lang="en-US" altLang="ko-KR" dirty="0"/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" altLang="ko-KR" dirty="0"/>
              <a:t>Complacency((</a:t>
            </a:r>
            <a:r>
              <a:rPr lang="ko-KR" altLang="en-US" dirty="0"/>
              <a:t>면역 수준</a:t>
            </a:r>
            <a:r>
              <a:rPr lang="en-US" altLang="ko-KR" dirty="0"/>
              <a:t>/</a:t>
            </a:r>
            <a:r>
              <a:rPr lang="ko-KR" altLang="en-US" dirty="0"/>
              <a:t>질병 위험에 대한</a:t>
            </a:r>
            <a:r>
              <a:rPr lang="en-US" altLang="ko-KR" dirty="0"/>
              <a:t>) </a:t>
            </a:r>
            <a:r>
              <a:rPr lang="ko-KR" altLang="en-US" dirty="0"/>
              <a:t>자족적 사고</a:t>
            </a:r>
            <a:r>
              <a:rPr lang="en-US" altLang="ko-KR" dirty="0"/>
              <a:t>)</a:t>
            </a:r>
            <a:r>
              <a:rPr lang="ko-KR" altLang="en-US" dirty="0"/>
              <a:t>는 자신의 면역력을 높게 보고 백신접종의 필요를 낮게 인식하거나 질병의 감염 위험을 낮게 보고 현재의 상태로 만족한다는 자족적 사고의 의미</a:t>
            </a:r>
            <a:endParaRPr lang="en-US" altLang="ko-KR" dirty="0"/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" altLang="ko-KR" dirty="0"/>
              <a:t>Constraints((</a:t>
            </a:r>
            <a:r>
              <a:rPr lang="ko-KR" altLang="en-US" dirty="0"/>
              <a:t>구조적</a:t>
            </a:r>
            <a:r>
              <a:rPr lang="en-US" altLang="ko-KR" dirty="0"/>
              <a:t>/</a:t>
            </a:r>
            <a:r>
              <a:rPr lang="ko-KR" altLang="en-US" dirty="0"/>
              <a:t>심리적</a:t>
            </a:r>
            <a:r>
              <a:rPr lang="en-US" altLang="ko-KR" dirty="0"/>
              <a:t>) </a:t>
            </a:r>
            <a:r>
              <a:rPr lang="ko-KR" altLang="en-US" dirty="0"/>
              <a:t>제약</a:t>
            </a:r>
            <a:r>
              <a:rPr lang="en-US" altLang="ko-KR" dirty="0"/>
              <a:t>)</a:t>
            </a:r>
            <a:r>
              <a:rPr lang="ko-KR" altLang="en-US" dirty="0"/>
              <a:t>는 예방접종에 대한 인지된 구조적</a:t>
            </a:r>
            <a:r>
              <a:rPr lang="en-US" altLang="ko-KR" dirty="0"/>
              <a:t>(</a:t>
            </a:r>
            <a:r>
              <a:rPr lang="ko-KR" altLang="en-US" dirty="0"/>
              <a:t>접근성</a:t>
            </a:r>
            <a:r>
              <a:rPr lang="en-US" altLang="ko-KR" dirty="0"/>
              <a:t>, </a:t>
            </a:r>
            <a:r>
              <a:rPr lang="ko-KR" altLang="en-US" dirty="0"/>
              <a:t>비용 등</a:t>
            </a:r>
            <a:r>
              <a:rPr lang="en-US" altLang="ko-KR" dirty="0"/>
              <a:t>) </a:t>
            </a:r>
            <a:r>
              <a:rPr lang="ko-KR" altLang="en-US" dirty="0"/>
              <a:t>또는 심리적 장벽 등 접종을 결정하는데 발생하는 제약을 의미</a:t>
            </a:r>
            <a:endParaRPr lang="en-US" altLang="ko-KR" dirty="0"/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" altLang="ko-KR" dirty="0"/>
              <a:t>Calculation((</a:t>
            </a:r>
            <a:r>
              <a:rPr lang="ko-KR" altLang="en-US" dirty="0"/>
              <a:t>백신접종에 대한</a:t>
            </a:r>
            <a:r>
              <a:rPr lang="en-US" altLang="ko-KR" dirty="0"/>
              <a:t>) </a:t>
            </a:r>
            <a:r>
              <a:rPr lang="ko-KR" altLang="en-US" dirty="0"/>
              <a:t>분석적 태도</a:t>
            </a:r>
            <a:r>
              <a:rPr lang="en-US" altLang="ko-KR" dirty="0"/>
              <a:t>)</a:t>
            </a:r>
            <a:r>
              <a:rPr lang="ko-KR" altLang="en-US" dirty="0"/>
              <a:t>은 권고대로 무작정 따르는 것이 아닌</a:t>
            </a:r>
            <a:r>
              <a:rPr lang="en-US" altLang="ko-KR" dirty="0"/>
              <a:t>, </a:t>
            </a:r>
            <a:r>
              <a:rPr lang="ko-KR" altLang="en-US" dirty="0"/>
              <a:t>자신의 최선의 판단과 질병 감염</a:t>
            </a:r>
            <a:r>
              <a:rPr lang="en-US" altLang="ko-KR" dirty="0"/>
              <a:t>, </a:t>
            </a:r>
            <a:r>
              <a:rPr lang="ko-KR" altLang="en-US" dirty="0"/>
              <a:t>백신접종 사이의 위험성을 평가하기 위해 더 많은 정보를 탐색</a:t>
            </a:r>
            <a:r>
              <a:rPr lang="en-US" altLang="ko-KR" dirty="0"/>
              <a:t>, </a:t>
            </a:r>
            <a:r>
              <a:rPr lang="ko-KR" altLang="en-US" dirty="0"/>
              <a:t>예방접종의 위험과 이점을 비교 및 분석하는 것을 의미</a:t>
            </a:r>
            <a:endParaRPr lang="en-US" altLang="ko-KR" dirty="0"/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" altLang="ko-KR" dirty="0"/>
              <a:t>Collective Responsibility((</a:t>
            </a:r>
            <a:r>
              <a:rPr lang="ko-KR" altLang="en-US" dirty="0"/>
              <a:t>백신접종에 대한</a:t>
            </a:r>
            <a:r>
              <a:rPr lang="en-US" altLang="ko-KR" dirty="0"/>
              <a:t>) </a:t>
            </a:r>
            <a:r>
              <a:rPr lang="ko-KR" altLang="en-US" dirty="0"/>
              <a:t>공동체 보호 동기</a:t>
            </a:r>
            <a:r>
              <a:rPr lang="en-US" altLang="ko-KR" dirty="0"/>
              <a:t>)</a:t>
            </a:r>
            <a:r>
              <a:rPr lang="ko-KR" altLang="en-US" dirty="0"/>
              <a:t>는 자신의 행동으로 다른 사람을 보호하려는 의지로 나만이 아니라 취약한 사람들을 보호하기 위해 접종을 한다는 의향 및 동기를 반영하고 있음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36C109-460D-6C92-03A4-560AAE5FB3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1B33CC4-2A7E-46F4-888A-F5486FD1E52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9551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6E017-1F06-B051-D3BA-0D73C5E9D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385AE3-73B0-FFD7-0E14-E1367ECE99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8929EE-D218-E9FE-5FC7-C810C6FF2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23-24</a:t>
            </a:r>
            <a:r>
              <a:rPr lang="ko-KR" altLang="en-US" dirty="0"/>
              <a:t>절기 인플루엔자 예방접종을 </a:t>
            </a:r>
            <a:r>
              <a:rPr lang="en-US" altLang="ko-KR" dirty="0"/>
              <a:t>‘</a:t>
            </a:r>
            <a:r>
              <a:rPr lang="ko-KR" altLang="en-US" dirty="0"/>
              <a:t>받았다</a:t>
            </a:r>
            <a:r>
              <a:rPr lang="en-US" altLang="ko-KR" dirty="0"/>
              <a:t>’</a:t>
            </a:r>
            <a:r>
              <a:rPr lang="ko-KR" altLang="en-US" dirty="0"/>
              <a:t>는 응답은 </a:t>
            </a:r>
            <a:r>
              <a:rPr lang="en-US" altLang="ko-KR" dirty="0"/>
              <a:t>65</a:t>
            </a:r>
            <a:r>
              <a:rPr lang="ko-KR" altLang="en-US" dirty="0"/>
              <a:t>세 이상에서 </a:t>
            </a:r>
            <a:r>
              <a:rPr lang="en-US" altLang="ko-KR" dirty="0"/>
              <a:t>87.3%</a:t>
            </a:r>
            <a:r>
              <a:rPr lang="ko-KR" altLang="en-US" dirty="0"/>
              <a:t>로 가장 높았음</a:t>
            </a:r>
            <a:r>
              <a:rPr lang="en-US" altLang="ko-KR" dirty="0"/>
              <a:t>(</a:t>
            </a:r>
            <a:r>
              <a:rPr lang="ko-KR" altLang="en-US" dirty="0"/>
              <a:t>전체 </a:t>
            </a:r>
            <a:r>
              <a:rPr lang="en-US" altLang="ko-KR" dirty="0"/>
              <a:t>42.6%)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/>
              <a:t>24-25</a:t>
            </a:r>
            <a:r>
              <a:rPr lang="ko-KR" altLang="en-US" dirty="0"/>
              <a:t>절기 인플루엔자 예방접종에 대한 접종의향은 접종의향 있음이 </a:t>
            </a:r>
            <a:r>
              <a:rPr lang="en-US" altLang="ko-KR" dirty="0"/>
              <a:t>65</a:t>
            </a:r>
            <a:r>
              <a:rPr lang="ko-KR" altLang="en-US" dirty="0"/>
              <a:t>세 이상에서 </a:t>
            </a:r>
            <a:r>
              <a:rPr lang="en-US" altLang="ko-KR" dirty="0"/>
              <a:t>94.5%</a:t>
            </a:r>
            <a:r>
              <a:rPr lang="ko-KR" altLang="en-US" dirty="0"/>
              <a:t>로 나타남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FFC6C8-266A-8DD1-F15F-79A1938EF5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1B33CC4-2A7E-46F4-888A-F5486FD1E52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3243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89B00-AE40-44C7-4082-CB37C55C5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6097C1-F5A0-8EDB-DB29-EF19E70F98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26CDFF-B440-D27B-7A83-F37F81D89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코로나</a:t>
            </a:r>
            <a:r>
              <a:rPr lang="en-US" altLang="ko-KR" dirty="0"/>
              <a:t>19</a:t>
            </a:r>
            <a:r>
              <a:rPr lang="ko-KR" altLang="en-US" dirty="0"/>
              <a:t> 예방접종과 독감 예방접종의 동시접종 여부는 </a:t>
            </a:r>
            <a:r>
              <a:rPr lang="en-US" altLang="ko-KR" dirty="0"/>
              <a:t>65</a:t>
            </a:r>
            <a:r>
              <a:rPr lang="ko-KR" altLang="en-US" dirty="0"/>
              <a:t>세 이상에서 </a:t>
            </a:r>
            <a:r>
              <a:rPr lang="en-US" altLang="ko-KR" dirty="0"/>
              <a:t>27.8%</a:t>
            </a:r>
            <a:r>
              <a:rPr lang="ko-KR" altLang="en-US" dirty="0"/>
              <a:t>로 비교적 높게 나타남</a:t>
            </a:r>
            <a:r>
              <a:rPr lang="en-US" altLang="ko-KR" dirty="0"/>
              <a:t>(</a:t>
            </a:r>
            <a:r>
              <a:rPr lang="ko-KR" altLang="en-US" dirty="0"/>
              <a:t>전체 </a:t>
            </a:r>
            <a:r>
              <a:rPr lang="en-US" altLang="ko-KR" dirty="0"/>
              <a:t>10.9%)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향후 코로나</a:t>
            </a:r>
            <a:r>
              <a:rPr lang="en-US" altLang="ko-KR" dirty="0"/>
              <a:t>19</a:t>
            </a:r>
            <a:r>
              <a:rPr lang="ko-KR" altLang="en-US" dirty="0"/>
              <a:t> 예방접종과 독감 예방접종의 동시접종 의향은 </a:t>
            </a:r>
            <a:r>
              <a:rPr lang="en-US" altLang="ko-KR" dirty="0"/>
              <a:t>65</a:t>
            </a:r>
            <a:r>
              <a:rPr lang="ko-KR" altLang="en-US" dirty="0"/>
              <a:t>세 이상에서 </a:t>
            </a:r>
            <a:r>
              <a:rPr lang="en-US" altLang="ko-KR" dirty="0"/>
              <a:t>57.7%</a:t>
            </a:r>
            <a:r>
              <a:rPr lang="ko-KR" altLang="en-US" dirty="0"/>
              <a:t>로 높게 나타남</a:t>
            </a:r>
            <a:r>
              <a:rPr lang="en-US" altLang="ko-KR" dirty="0"/>
              <a:t>(</a:t>
            </a:r>
            <a:r>
              <a:rPr lang="ko-KR" altLang="en-US" dirty="0"/>
              <a:t>전체 </a:t>
            </a:r>
            <a:r>
              <a:rPr lang="en-US" altLang="ko-KR" dirty="0"/>
              <a:t>34.8%)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57BBDE-415B-1713-37AC-80833E811D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1B33CC4-2A7E-46F4-888A-F5486FD1E52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5838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20AA1-407E-F6A6-1FA5-4C067A7B1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E4DB26-CD6E-5AAD-39E9-FC5E6A13284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039DDE-6440-4782-00D6-04592362A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코로나</a:t>
            </a:r>
            <a:r>
              <a:rPr lang="en-US" altLang="ko-KR" dirty="0"/>
              <a:t>19</a:t>
            </a:r>
            <a:r>
              <a:rPr lang="ko-KR" altLang="en-US" dirty="0"/>
              <a:t> 예방접종과 독감 예방접종을 동시에 받은 가장 주요한 이유는 </a:t>
            </a:r>
            <a:r>
              <a:rPr lang="en-US" altLang="ko-KR" dirty="0"/>
              <a:t>‘</a:t>
            </a:r>
            <a:r>
              <a:rPr lang="ko-KR" altLang="en-US" dirty="0"/>
              <a:t>동시접종은 편리하다고 생각해서</a:t>
            </a:r>
            <a:r>
              <a:rPr lang="en-US" altLang="ko-KR" dirty="0"/>
              <a:t>’</a:t>
            </a:r>
            <a:r>
              <a:rPr lang="ko-KR" altLang="en-US" dirty="0"/>
              <a:t>로 </a:t>
            </a:r>
            <a:r>
              <a:rPr lang="en-US" altLang="ko-KR" dirty="0"/>
              <a:t>40.1%</a:t>
            </a:r>
            <a:r>
              <a:rPr lang="ko-KR" altLang="en-US" dirty="0"/>
              <a:t>로 나타남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코로나</a:t>
            </a:r>
            <a:r>
              <a:rPr lang="en-US" altLang="ko-KR" dirty="0"/>
              <a:t>19</a:t>
            </a:r>
            <a:r>
              <a:rPr lang="ko-KR" altLang="en-US" dirty="0"/>
              <a:t> 예방접종과 독감 예방접종을 동시에 받지 않은 가장 주요한 이유는 </a:t>
            </a:r>
            <a:r>
              <a:rPr lang="en-US" altLang="ko-KR" dirty="0"/>
              <a:t>‘</a:t>
            </a:r>
            <a:r>
              <a:rPr lang="ko-KR" altLang="en-US" dirty="0"/>
              <a:t>동시접종이 안전하지 않다고 생각해서</a:t>
            </a:r>
            <a:r>
              <a:rPr lang="en-US" altLang="ko-KR" dirty="0"/>
              <a:t>’</a:t>
            </a:r>
            <a:r>
              <a:rPr lang="ko-KR" altLang="en-US" dirty="0"/>
              <a:t>로 이는 </a:t>
            </a:r>
            <a:r>
              <a:rPr lang="en-US" altLang="ko-KR" dirty="0"/>
              <a:t>38.1%</a:t>
            </a:r>
            <a:r>
              <a:rPr lang="ko-KR" altLang="en-US" dirty="0"/>
              <a:t>로 나타남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842927-96E1-C6E2-A988-9B45C3C9B4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1B33CC4-2A7E-46F4-888A-F5486FD1E52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1653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B33CC4-2A7E-46F4-888A-F5486FD1E525}" type="slidenum">
              <a:rPr lang="ko-KR" altLang="en-US" smtClean="0"/>
              <a:pPr lvl="0">
                <a:defRPr/>
              </a:pPr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1413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E9E47-D11C-96AB-0822-D1F900886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BF08D3-D52C-B886-BF71-D0FC607585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143BC7-FCEF-B228-87CA-7B9A106C5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525B12-9653-213A-769D-061D865C98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33CC4-2A7E-46F4-888A-F5486FD1E52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2093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33CC4-2A7E-46F4-888A-F5486FD1E52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4520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33CC4-2A7E-46F4-888A-F5486FD1E52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5465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33CC4-2A7E-46F4-888A-F5486FD1E52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404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B33CC4-2A7E-46F4-888A-F5486FD1E525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98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61F8403-5D81-4E0E-B4D2-5A4CBFC8CAC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815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Repeated cross-sectional data analysis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1B33CC4-2A7E-46F4-888A-F5486FD1E52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007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B33CC4-2A7E-46F4-888A-F5486FD1E525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315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B33CC4-2A7E-46F4-888A-F5486FD1E525}" type="slidenum">
              <a:rPr lang="ko-KR" altLang="en-US" smtClean="0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516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CCB287E-04B3-4DAF-B834-B700F3932C4E}" type="datetime1">
              <a:rPr lang="ko-KR" altLang="en-US" smtClean="0"/>
              <a:t>2024. 3. 13.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EF901B-5AAC-4D3B-8297-38347A4F7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2735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CCB287E-04B3-4DAF-B834-B700F3932C4E}" type="datetime1">
              <a:rPr lang="ko-KR" altLang="en-US" smtClean="0"/>
              <a:t>2024. 3. 13.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EF901B-5AAC-4D3B-8297-38347A4F7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65249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CCB287E-04B3-4DAF-B834-B700F3932C4E}" type="datetime1">
              <a:rPr lang="ko-KR" altLang="en-US" smtClean="0"/>
              <a:t>2024. 3. 13.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EF901B-5AAC-4D3B-8297-38347A4F7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44887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CCB287E-04B3-4DAF-B834-B700F3932C4E}" type="datetime1">
              <a:rPr lang="ko-KR" altLang="en-US" smtClean="0"/>
              <a:t>2024. 3. 13.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EF901B-5AAC-4D3B-8297-38347A4F7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31782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CCB287E-04B3-4DAF-B834-B700F3932C4E}" type="datetime1">
              <a:rPr lang="ko-KR" altLang="en-US" smtClean="0"/>
              <a:t>2024. 3. 13.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EF901B-5AAC-4D3B-8297-38347A4F7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8508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CCB287E-04B3-4DAF-B834-B700F3932C4E}" type="datetime1">
              <a:rPr lang="ko-KR" altLang="en-US" smtClean="0"/>
              <a:t>2024. 3. 13.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EF901B-5AAC-4D3B-8297-38347A4F7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56632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CCB287E-04B3-4DAF-B834-B700F3932C4E}" type="datetime1">
              <a:rPr lang="ko-KR" altLang="en-US" smtClean="0"/>
              <a:t>2024. 3. 13.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EF901B-5AAC-4D3B-8297-38347A4F7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17356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CCB287E-04B3-4DAF-B834-B700F3932C4E}" type="datetime1">
              <a:rPr lang="ko-KR" altLang="en-US" smtClean="0"/>
              <a:t>2024. 3. 13.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EF901B-5AAC-4D3B-8297-38347A4F7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62380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CCB287E-04B3-4DAF-B834-B700F3932C4E}" type="datetime1">
              <a:rPr lang="ko-KR" altLang="en-US" smtClean="0"/>
              <a:t>2024. 3. 13.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EF901B-5AAC-4D3B-8297-38347A4F7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39392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CCB287E-04B3-4DAF-B834-B700F3932C4E}" type="datetime1">
              <a:rPr lang="ko-KR" altLang="en-US" smtClean="0"/>
              <a:t>2024. 3. 13.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EF901B-5AAC-4D3B-8297-38347A4F7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80503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CCB287E-04B3-4DAF-B834-B700F3932C4E}" type="datetime1">
              <a:rPr lang="ko-KR" altLang="en-US" smtClean="0"/>
              <a:t>2024. 3. 13.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EF901B-5AAC-4D3B-8297-38347A4F7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48580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CCB287E-04B3-4DAF-B834-B700F3932C4E}" type="datetime1">
              <a:rPr lang="ko-KR" altLang="en-US" smtClean="0"/>
              <a:t>2024. 3. 13.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93EF901B-5AAC-4D3B-8297-38347A4F7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85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s://kr.piliapp.com/symbol/triangl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hyperlink" Target="https://kr.piliapp.com/symbol/triangle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hyperlink" Target="https://kr.piliapp.com/symbol/triangle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cov.kdca.go.kr/bdBoardList_Real.d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2.png"/><Relationship Id="rId5" Type="http://schemas.openxmlformats.org/officeDocument/2006/relationships/image" Target="../media/image88.png"/><Relationship Id="rId10" Type="http://schemas.openxmlformats.org/officeDocument/2006/relationships/image" Target="../media/image910.png"/><Relationship Id="rId4" Type="http://schemas.openxmlformats.org/officeDocument/2006/relationships/image" Target="../media/image87.png"/><Relationship Id="rId9" Type="http://schemas.openxmlformats.org/officeDocument/2006/relationships/image" Target="../media/image8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customXml" Target="../ink/ink11.xml"/><Relationship Id="rId3" Type="http://schemas.openxmlformats.org/officeDocument/2006/relationships/image" Target="NULL"/><Relationship Id="rId7" Type="http://schemas.openxmlformats.org/officeDocument/2006/relationships/customXml" Target="../ink/ink5.xml"/><Relationship Id="rId12" Type="http://schemas.openxmlformats.org/officeDocument/2006/relationships/customXml" Target="../ink/ink10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11" Type="http://schemas.openxmlformats.org/officeDocument/2006/relationships/customXml" Target="../ink/ink9.xml"/><Relationship Id="rId5" Type="http://schemas.openxmlformats.org/officeDocument/2006/relationships/customXml" Target="../ink/ink3.xml"/><Relationship Id="rId15" Type="http://schemas.openxmlformats.org/officeDocument/2006/relationships/customXml" Target="../ink/ink13.xml"/><Relationship Id="rId10" Type="http://schemas.openxmlformats.org/officeDocument/2006/relationships/customXml" Target="../ink/ink8.xml"/><Relationship Id="rId4" Type="http://schemas.openxmlformats.org/officeDocument/2006/relationships/customXml" Target="../ink/ink2.xml"/><Relationship Id="rId9" Type="http://schemas.openxmlformats.org/officeDocument/2006/relationships/customXml" Target="../ink/ink7.xml"/><Relationship Id="rId14" Type="http://schemas.openxmlformats.org/officeDocument/2006/relationships/customXml" Target="../ink/ink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0A5E8CC-05E8-EE23-C5F6-8F538A147A15}"/>
              </a:ext>
            </a:extLst>
          </p:cNvPr>
          <p:cNvSpPr txBox="1"/>
          <p:nvPr/>
        </p:nvSpPr>
        <p:spPr>
          <a:xfrm>
            <a:off x="771998" y="1295416"/>
            <a:ext cx="1097259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Korea </a:t>
            </a:r>
            <a:r>
              <a:rPr lang="en-US" altLang="ko-KR" sz="3600" dirty="0" err="1"/>
              <a:t>Seroprevalence</a:t>
            </a:r>
            <a:r>
              <a:rPr lang="en-US" altLang="ko-KR" sz="3600" dirty="0"/>
              <a:t> Study of Monitoring of SARS-COV-2 Antibody Retention and Transmission (K-SEROSMART): findings from national representative sample</a:t>
            </a:r>
            <a:endParaRPr lang="en-US" altLang="ko-KR" sz="3600" b="1" dirty="0">
              <a:solidFill>
                <a:srgbClr val="1006DE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3600" b="1" dirty="0"/>
          </a:p>
          <a:p>
            <a:pPr algn="ctr"/>
            <a:r>
              <a:rPr lang="en-US" altLang="ko-KR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2024. 03. 11. </a:t>
            </a:r>
          </a:p>
          <a:p>
            <a:pPr algn="ctr"/>
            <a:endParaRPr lang="en-US" altLang="ko-KR" sz="3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Dong-Hyun Kim, MD., PhD.</a:t>
            </a:r>
          </a:p>
          <a:p>
            <a:pPr algn="ctr"/>
            <a:endParaRPr lang="en-US" altLang="ko-KR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 </a:t>
            </a:r>
            <a:r>
              <a:rPr lang="en-US" altLang="ko-KR" sz="2800" dirty="0"/>
              <a:t>K-SEROSMART Research Team</a:t>
            </a:r>
            <a:endParaRPr lang="en-US" altLang="ko-KR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A40E0A-94F0-2212-6422-B2ACBCA45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90041" cy="121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5398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05100"/>
            <a:ext cx="6014620" cy="39505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95096" y="6471106"/>
            <a:ext cx="629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i="1" dirty="0">
                <a:latin typeface="Calibri" panose="020F0502020204030204" pitchFamily="34" charset="0"/>
              </a:rPr>
              <a:t>Han, Jina, et al. "Korea Seroprevalence Study of Monitoring of SARS-COV-2 Antibody Retention and Transmission (K-SEROSMART): findings from national representative sample." Epidemiology and health 45 (2023).</a:t>
            </a:r>
            <a:endParaRPr lang="ko-KR" altLang="en-US" sz="900" i="1" dirty="0">
              <a:latin typeface="Calibri" panose="020F050202020403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721" y="32922"/>
            <a:ext cx="5758280" cy="639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741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947AB-3AFB-8481-0A35-A028080A7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\\Server\맥공유\템플릿 시안 3개\시안1\TemporaryCustom_PS_File2.jpg">
            <a:extLst>
              <a:ext uri="{FF2B5EF4-FFF2-40B4-BE49-F238E27FC236}">
                <a16:creationId xmlns:a16="http://schemas.microsoft.com/office/drawing/2014/main" id="{8B0A5307-607A-06C9-0906-BC11E0376D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4624"/>
            <a:ext cx="12192000" cy="690262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F9A4F7-BDF3-C7BF-10CF-81E41C542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9874" y="1796058"/>
            <a:ext cx="8334375" cy="3456384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ko-KR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I.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코로나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19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항체양성률조사의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배경 및 의의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II. </a:t>
            </a:r>
            <a:r>
              <a:rPr lang="ko-KR" altLang="en-US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코로나</a:t>
            </a:r>
            <a:r>
              <a:rPr lang="en-US" altLang="ko-KR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19 </a:t>
            </a:r>
            <a:r>
              <a:rPr lang="ko-KR" altLang="en-US" dirty="0" err="1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항체양성률조사</a:t>
            </a:r>
            <a:r>
              <a:rPr lang="ko-KR" altLang="en-US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수행 과정</a:t>
            </a:r>
            <a:endParaRPr lang="en-US" altLang="ko-KR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III.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코로나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19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항체양성률조사 주요 조사 결과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IV.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추후 일정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728E53D-5A81-5077-197D-5B644A18E369}"/>
              </a:ext>
            </a:extLst>
          </p:cNvPr>
          <p:cNvSpPr txBox="1"/>
          <p:nvPr/>
        </p:nvSpPr>
        <p:spPr>
          <a:xfrm>
            <a:off x="1981200" y="168966"/>
            <a:ext cx="8229600" cy="104545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endParaRPr lang="ko-KR" altLang="en-US" sz="3200">
              <a:latin typeface="바른돋움Pro 1"/>
              <a:ea typeface="바른돋움Pro 1"/>
            </a:endParaRPr>
          </a:p>
        </p:txBody>
      </p:sp>
    </p:spTree>
    <p:extLst>
      <p:ext uri="{BB962C8B-B14F-4D97-AF65-F5344CB8AC3E}">
        <p14:creationId xmlns:p14="http://schemas.microsoft.com/office/powerpoint/2010/main" val="1899460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DD609-8ED8-7E4F-516E-A96E92D1C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A745704-5FEE-71C0-2F72-E19B13A9B8DE}"/>
              </a:ext>
            </a:extLst>
          </p:cNvPr>
          <p:cNvSpPr/>
          <p:nvPr/>
        </p:nvSpPr>
        <p:spPr>
          <a:xfrm flipH="1" flipV="1">
            <a:off x="188258" y="228692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2C4072-5AD4-8C2F-C801-AB4F6AE3C420}"/>
              </a:ext>
            </a:extLst>
          </p:cNvPr>
          <p:cNvSpPr/>
          <p:nvPr/>
        </p:nvSpPr>
        <p:spPr>
          <a:xfrm flipH="1" flipV="1">
            <a:off x="367552" y="228692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0D040B-FD2F-C5E6-E6AB-D8E062B608E2}"/>
              </a:ext>
            </a:extLst>
          </p:cNvPr>
          <p:cNvSpPr txBox="1"/>
          <p:nvPr/>
        </p:nvSpPr>
        <p:spPr>
          <a:xfrm>
            <a:off x="451873" y="151534"/>
            <a:ext cx="49573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latin typeface="KoPubWorld돋움체 Bold"/>
                <a:ea typeface="KoPubWorld돋움체 Bold"/>
              </a:rPr>
              <a:t>조사수행과정</a:t>
            </a:r>
          </a:p>
          <a:p>
            <a:pPr lvl="0">
              <a:defRPr/>
            </a:pPr>
            <a:r>
              <a:rPr lang="ko-KR" altLang="en-US" sz="4400" b="1" dirty="0">
                <a:latin typeface="KoPubWorld돋움체 Bold"/>
                <a:ea typeface="KoPubWorld돋움체 Bold"/>
              </a:rPr>
              <a:t>조사운영체계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084E3A-18AC-C28D-C194-3328EE979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78839152">
            <a:extLst>
              <a:ext uri="{FF2B5EF4-FFF2-40B4-BE49-F238E27FC236}">
                <a16:creationId xmlns:a16="http://schemas.microsoft.com/office/drawing/2014/main" id="{A6C06097-23DD-C0D7-0A84-52323A7FD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952" y="1543420"/>
            <a:ext cx="9738211" cy="509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129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8D30E27-3A10-50A8-2A85-3B14C9F44AEE}"/>
              </a:ext>
            </a:extLst>
          </p:cNvPr>
          <p:cNvSpPr/>
          <p:nvPr/>
        </p:nvSpPr>
        <p:spPr>
          <a:xfrm flipH="1" flipV="1">
            <a:off x="188258" y="228692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0138FA-D9FB-93B7-8F3D-EEC0453FAEAA}"/>
              </a:ext>
            </a:extLst>
          </p:cNvPr>
          <p:cNvSpPr/>
          <p:nvPr/>
        </p:nvSpPr>
        <p:spPr>
          <a:xfrm flipH="1" flipV="1">
            <a:off x="367552" y="228692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D577AA-F0A2-9466-44C8-064CE622DFE2}"/>
              </a:ext>
            </a:extLst>
          </p:cNvPr>
          <p:cNvSpPr txBox="1"/>
          <p:nvPr/>
        </p:nvSpPr>
        <p:spPr>
          <a:xfrm>
            <a:off x="451873" y="151534"/>
            <a:ext cx="49573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latin typeface="KoPubWorld돋움체 Bold"/>
                <a:ea typeface="KoPubWorld돋움체 Bold"/>
              </a:rPr>
              <a:t>조사수행과정</a:t>
            </a:r>
          </a:p>
          <a:p>
            <a:pPr lvl="0">
              <a:defRPr/>
            </a:pPr>
            <a:r>
              <a:rPr lang="ko-KR" altLang="en-US" sz="4400" b="1" dirty="0">
                <a:latin typeface="KoPubWorld돋움체 Bold"/>
                <a:ea typeface="KoPubWorld돋움체 Bold"/>
              </a:rPr>
              <a:t>조사운영체계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A77CBFB-EF15-67C6-ED7F-CB7B74107A10}"/>
              </a:ext>
            </a:extLst>
          </p:cNvPr>
          <p:cNvGrpSpPr/>
          <p:nvPr/>
        </p:nvGrpSpPr>
        <p:grpSpPr>
          <a:xfrm>
            <a:off x="188258" y="1402151"/>
            <a:ext cx="7119127" cy="5039860"/>
            <a:chOff x="2128981" y="1417782"/>
            <a:chExt cx="7934037" cy="5039860"/>
          </a:xfrm>
        </p:grpSpPr>
        <p:pic>
          <p:nvPicPr>
            <p:cNvPr id="2049" name="_x739722128">
              <a:extLst>
                <a:ext uri="{FF2B5EF4-FFF2-40B4-BE49-F238E27FC236}">
                  <a16:creationId xmlns:a16="http://schemas.microsoft.com/office/drawing/2014/main" id="{E3B8DFC0-8C16-F602-A636-D8964BCD0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8981" y="1417782"/>
              <a:ext cx="7934037" cy="5039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13CF19F-FA0B-E785-C2CC-BE139FCCFF47}"/>
                </a:ext>
              </a:extLst>
            </p:cNvPr>
            <p:cNvSpPr txBox="1"/>
            <p:nvPr/>
          </p:nvSpPr>
          <p:spPr>
            <a:xfrm>
              <a:off x="5447313" y="5986404"/>
              <a:ext cx="1910589" cy="414088"/>
            </a:xfrm>
            <a:prstGeom prst="rect">
              <a:avLst/>
            </a:prstGeom>
            <a:solidFill>
              <a:srgbClr val="BED7EE"/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50" dirty="0"/>
                <a:t>보건소 및 민간의료 기관 </a:t>
              </a:r>
              <a:endParaRPr lang="en-US" altLang="ko-KR" sz="1050" dirty="0"/>
            </a:p>
            <a:p>
              <a:pPr lvl="0" algn="ctr">
                <a:defRPr/>
              </a:pPr>
              <a:r>
                <a:rPr lang="en-US" altLang="ko-KR" sz="1041" b="1" dirty="0">
                  <a:solidFill>
                    <a:schemeClr val="bg2">
                      <a:lumMod val="25000"/>
                    </a:schemeClr>
                  </a:solidFill>
                  <a:latin typeface="나눔스퀘어 Bold"/>
                </a:rPr>
                <a:t>(</a:t>
              </a:r>
              <a:r>
                <a:rPr lang="ko-KR" altLang="en-US" sz="1041" b="1" dirty="0">
                  <a:solidFill>
                    <a:schemeClr val="bg2">
                      <a:lumMod val="25000"/>
                    </a:schemeClr>
                  </a:solidFill>
                  <a:latin typeface="나눔스퀘어 Bold"/>
                </a:rPr>
                <a:t>총  </a:t>
              </a:r>
              <a:r>
                <a:rPr lang="en-US" altLang="ko-KR" sz="1041" b="1" dirty="0">
                  <a:solidFill>
                    <a:schemeClr val="bg2">
                      <a:lumMod val="25000"/>
                    </a:schemeClr>
                  </a:solidFill>
                  <a:latin typeface="나눔스퀘어 Bold"/>
                </a:rPr>
                <a:t>341</a:t>
              </a:r>
              <a:r>
                <a:rPr lang="ko-KR" altLang="en-US" sz="1041" b="1" dirty="0">
                  <a:solidFill>
                    <a:schemeClr val="bg2">
                      <a:lumMod val="25000"/>
                    </a:schemeClr>
                  </a:solidFill>
                  <a:latin typeface="나눔스퀘어 Bold"/>
                </a:rPr>
                <a:t> 기관</a:t>
              </a:r>
              <a:r>
                <a:rPr lang="en-US" altLang="ko-KR" sz="1041" b="1" dirty="0">
                  <a:solidFill>
                    <a:schemeClr val="bg2">
                      <a:lumMod val="25000"/>
                    </a:schemeClr>
                  </a:solidFill>
                  <a:latin typeface="나눔스퀘어 Bold"/>
                </a:rPr>
                <a:t>)</a:t>
              </a:r>
              <a:endParaRPr lang="ko-KR" altLang="en-US" sz="1041" b="1" dirty="0">
                <a:solidFill>
                  <a:schemeClr val="bg2">
                    <a:lumMod val="25000"/>
                  </a:schemeClr>
                </a:solidFill>
                <a:latin typeface="나눔스퀘어 Bold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641699" y="1105925"/>
            <a:ext cx="44012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1E0D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다학제</a:t>
            </a:r>
            <a:r>
              <a:rPr lang="ko-KR" altLang="en-US" sz="2400" b="1" dirty="0">
                <a:solidFill>
                  <a:srgbClr val="1E0D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연구진 구성</a:t>
            </a:r>
            <a:endParaRPr lang="en-US" altLang="ko-KR" sz="2400" b="1" dirty="0">
              <a:solidFill>
                <a:srgbClr val="1E0D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역학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예방의학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보건학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김동현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이순영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조성일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이훈재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유명순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천병철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김종헌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장영욱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정성목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조영지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수리과학 모델링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정은옥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통계 및 표본추출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이계오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감염내과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김상일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+)</a:t>
            </a:r>
          </a:p>
          <a:p>
            <a:pPr marL="285750" indent="-285750">
              <a:buFontTx/>
              <a:buChar char="-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진단검사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이혁민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김현수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지역보건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오상철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김미경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조사수행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중앙실무진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이승현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윤규현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조수영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노은비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서수진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김희선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조아라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변인규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7E9D0-D732-6473-4BED-1FB252D227B8}"/>
              </a:ext>
            </a:extLst>
          </p:cNvPr>
          <p:cNvSpPr/>
          <p:nvPr/>
        </p:nvSpPr>
        <p:spPr>
          <a:xfrm>
            <a:off x="1232453" y="2107096"/>
            <a:ext cx="1500808" cy="228600"/>
          </a:xfrm>
          <a:prstGeom prst="rect">
            <a:avLst/>
          </a:prstGeom>
          <a:solidFill>
            <a:srgbClr val="BE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스퀘어 Bold"/>
              </a:rPr>
              <a:t>전국보건소장협의회</a:t>
            </a:r>
          </a:p>
        </p:txBody>
      </p:sp>
    </p:spTree>
    <p:extLst>
      <p:ext uri="{BB962C8B-B14F-4D97-AF65-F5344CB8AC3E}">
        <p14:creationId xmlns:p14="http://schemas.microsoft.com/office/powerpoint/2010/main" val="303866015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흰색 배경에 병원 건물 아이콘 벡터 디자인 서식 파일 0명에 대한 스톡 벡터 아트 및 기타 이미지 - 0명, 개체 그룹, 건물 외관 -  iStock">
            <a:extLst>
              <a:ext uri="{FF2B5EF4-FFF2-40B4-BE49-F238E27FC236}">
                <a16:creationId xmlns:a16="http://schemas.microsoft.com/office/drawing/2014/main" id="{3FEF2596-A63A-0D38-77A8-B37F5C0294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5" t="22483" r="12359" b="22738"/>
          <a:stretch/>
        </p:blipFill>
        <p:spPr bwMode="auto">
          <a:xfrm>
            <a:off x="7726829" y="3861384"/>
            <a:ext cx="1098853" cy="79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02206" y="6563124"/>
            <a:ext cx="2727960" cy="355346"/>
          </a:xfrm>
        </p:spPr>
        <p:txBody>
          <a:bodyPr/>
          <a:lstStyle/>
          <a:p>
            <a:pPr lvl="0">
              <a:defRPr/>
            </a:pPr>
            <a:fld id="{60FE7C4F-B299-47B2-B6A0-2DC8B125379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sp>
        <p:nvSpPr>
          <p:cNvPr id="4" name="직사각형 3"/>
          <p:cNvSpPr/>
          <p:nvPr/>
        </p:nvSpPr>
        <p:spPr>
          <a:xfrm flipH="1" flipV="1">
            <a:off x="188258" y="228692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flipH="1" flipV="1">
            <a:off x="367552" y="228690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43" name="TextBox 9"/>
          <p:cNvSpPr txBox="1"/>
          <p:nvPr/>
        </p:nvSpPr>
        <p:spPr>
          <a:xfrm>
            <a:off x="451873" y="151534"/>
            <a:ext cx="70157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latin typeface="KoPubWorld돋움체 Bold"/>
                <a:ea typeface="KoPubWorld돋움체 Bold"/>
              </a:rPr>
              <a:t>조사수행과정</a:t>
            </a:r>
          </a:p>
          <a:p>
            <a:pPr lvl="0">
              <a:defRPr/>
            </a:pPr>
            <a:r>
              <a:rPr lang="ko-KR" altLang="en-US" sz="4400" b="1" dirty="0">
                <a:latin typeface="KoPubWorld돋움체 Bold"/>
                <a:ea typeface="KoPubWorld돋움체 Bold"/>
              </a:rPr>
              <a:t>조사과정별 업무개요</a:t>
            </a:r>
          </a:p>
        </p:txBody>
      </p:sp>
      <p:pic>
        <p:nvPicPr>
          <p:cNvPr id="3" name="Picture 12" descr="설문조사 결과 아이콘"/>
          <p:cNvPicPr>
            <a:picLocks noChangeAspect="1" noChangeArrowheads="1"/>
          </p:cNvPicPr>
          <p:nvPr/>
        </p:nvPicPr>
        <p:blipFill rotWithShape="1">
          <a:blip r:embed="rId4"/>
          <a:srcRect l="8210" t="10690" r="10950" b="10220"/>
          <a:stretch>
            <a:fillRect/>
          </a:stretch>
        </p:blipFill>
        <p:spPr>
          <a:xfrm>
            <a:off x="2548226" y="3655438"/>
            <a:ext cx="1136127" cy="1111553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59580" y="4257357"/>
            <a:ext cx="520004" cy="499393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3509715" y="4290990"/>
            <a:ext cx="583412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/>
          <p:cNvSpPr/>
          <p:nvPr/>
        </p:nvSpPr>
        <p:spPr>
          <a:xfrm>
            <a:off x="9537053" y="5209794"/>
            <a:ext cx="1063893" cy="307197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r">
              <a:defRPr/>
            </a:pPr>
            <a:r>
              <a:rPr lang="ko-KR" altLang="en-US" sz="1339">
                <a:latin typeface="나눔스퀘어 Bold"/>
                <a:ea typeface="나눔스퀘어 Bold"/>
              </a:rPr>
              <a:t>검체 분석</a:t>
            </a:r>
          </a:p>
        </p:txBody>
      </p:sp>
      <p:sp>
        <p:nvSpPr>
          <p:cNvPr id="15" name="타원 14"/>
          <p:cNvSpPr/>
          <p:nvPr/>
        </p:nvSpPr>
        <p:spPr>
          <a:xfrm>
            <a:off x="9271797" y="5228944"/>
            <a:ext cx="307197" cy="30719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786">
                <a:solidFill>
                  <a:schemeClr val="bg2">
                    <a:lumMod val="50000"/>
                  </a:schemeClr>
                </a:solidFill>
                <a:latin typeface="나눔스퀘어 ExtraBold"/>
                <a:ea typeface="나눔스퀘어 ExtraBold"/>
              </a:rPr>
              <a:t>6</a:t>
            </a:r>
            <a:endParaRPr lang="ko-KR" altLang="en-US" sz="1786">
              <a:solidFill>
                <a:schemeClr val="bg2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사각형: 둥근 모서리 17"/>
          <p:cNvSpPr/>
          <p:nvPr/>
        </p:nvSpPr>
        <p:spPr>
          <a:xfrm>
            <a:off x="7217613" y="2846851"/>
            <a:ext cx="1926293" cy="261591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나눔스퀘어 Bold"/>
              </a:rPr>
              <a:t>전국 채혈기관</a:t>
            </a:r>
          </a:p>
        </p:txBody>
      </p:sp>
      <p:sp>
        <p:nvSpPr>
          <p:cNvPr id="21" name="사각형: 둥근 모서리 20"/>
          <p:cNvSpPr/>
          <p:nvPr/>
        </p:nvSpPr>
        <p:spPr>
          <a:xfrm>
            <a:off x="10875520" y="5207683"/>
            <a:ext cx="1107802" cy="307197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r">
              <a:defRPr/>
            </a:pPr>
            <a:r>
              <a:rPr lang="ko-KR" altLang="en-US" sz="1339">
                <a:latin typeface="나눔스퀘어 Bold"/>
                <a:ea typeface="나눔스퀘어 Bold"/>
              </a:rPr>
              <a:t>결과 분석</a:t>
            </a:r>
          </a:p>
        </p:txBody>
      </p:sp>
      <p:sp>
        <p:nvSpPr>
          <p:cNvPr id="23" name="타원 22"/>
          <p:cNvSpPr/>
          <p:nvPr/>
        </p:nvSpPr>
        <p:spPr>
          <a:xfrm>
            <a:off x="10771850" y="5203043"/>
            <a:ext cx="307197" cy="30719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786">
                <a:solidFill>
                  <a:schemeClr val="bg2">
                    <a:lumMod val="50000"/>
                  </a:schemeClr>
                </a:solidFill>
                <a:latin typeface="나눔스퀘어 ExtraBold"/>
                <a:ea typeface="나눔스퀘어 ExtraBold"/>
              </a:rPr>
              <a:t>7</a:t>
            </a:r>
            <a:endParaRPr lang="ko-KR" altLang="en-US" sz="1786">
              <a:solidFill>
                <a:schemeClr val="bg2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4" name="사각형: 둥근 모서리 23"/>
          <p:cNvSpPr/>
          <p:nvPr/>
        </p:nvSpPr>
        <p:spPr>
          <a:xfrm>
            <a:off x="565811" y="5220393"/>
            <a:ext cx="1317907" cy="307197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 dirty="0">
                <a:ea typeface="나눔스퀘어 Bold"/>
              </a:rPr>
              <a:t>추적조사 </a:t>
            </a:r>
          </a:p>
          <a:p>
            <a:pPr lvl="0" algn="ctr">
              <a:defRPr/>
            </a:pPr>
            <a:r>
              <a:rPr lang="ko-KR" altLang="en-US" sz="1000" dirty="0">
                <a:ea typeface="나눔스퀘어 Bold"/>
              </a:rPr>
              <a:t>대상자 확정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57208" y="4760050"/>
            <a:ext cx="7443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highlight>
                  <a:srgbClr val="808080"/>
                </a:highlight>
                <a:latin typeface="나눔스퀘어 Bold"/>
                <a:ea typeface="나눔스퀘어 Bold"/>
              </a:rPr>
              <a:t>전화조사</a:t>
            </a:r>
          </a:p>
        </p:txBody>
      </p:sp>
      <p:sp>
        <p:nvSpPr>
          <p:cNvPr id="28" name="사각형: 둥근 모서리 27"/>
          <p:cNvSpPr/>
          <p:nvPr/>
        </p:nvSpPr>
        <p:spPr>
          <a:xfrm>
            <a:off x="7767395" y="5207683"/>
            <a:ext cx="1205161" cy="307197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r">
              <a:defRPr/>
            </a:pPr>
            <a:r>
              <a:rPr lang="ko-KR" altLang="en-US" sz="1339">
                <a:latin typeface="나눔스퀘어 Bold"/>
                <a:ea typeface="나눔스퀘어 Bold"/>
              </a:rPr>
              <a:t>채혈 실시</a:t>
            </a:r>
          </a:p>
        </p:txBody>
      </p:sp>
      <p:sp>
        <p:nvSpPr>
          <p:cNvPr id="29" name="타원 28"/>
          <p:cNvSpPr/>
          <p:nvPr/>
        </p:nvSpPr>
        <p:spPr>
          <a:xfrm>
            <a:off x="7714435" y="5212648"/>
            <a:ext cx="307197" cy="30719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786">
                <a:solidFill>
                  <a:schemeClr val="bg2">
                    <a:lumMod val="50000"/>
                  </a:schemeClr>
                </a:solidFill>
                <a:latin typeface="나눔스퀘어 ExtraBold"/>
                <a:ea typeface="나눔스퀘어 ExtraBold"/>
              </a:rPr>
              <a:t>5</a:t>
            </a:r>
            <a:endParaRPr lang="ko-KR" altLang="en-US" sz="1786">
              <a:solidFill>
                <a:schemeClr val="bg2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3" name="사각형: 둥근 모서리 32"/>
          <p:cNvSpPr/>
          <p:nvPr/>
        </p:nvSpPr>
        <p:spPr>
          <a:xfrm>
            <a:off x="2631638" y="2848489"/>
            <a:ext cx="3074806" cy="279147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나눔스퀘어 Bold"/>
                <a:ea typeface="나눔스퀘어 Bold"/>
              </a:rPr>
              <a:t>중앙 연구진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1300" dirty="0" err="1">
                <a:solidFill>
                  <a:schemeClr val="bg2">
                    <a:lumMod val="50000"/>
                  </a:schemeClr>
                </a:solidFill>
                <a:latin typeface="나눔스퀘어 Bold"/>
                <a:ea typeface="나눔스퀘어 Bold"/>
              </a:rPr>
              <a:t>한국갤럽조사연구소</a:t>
            </a:r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38501" y="5224749"/>
            <a:ext cx="307197" cy="30719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786">
                <a:solidFill>
                  <a:schemeClr val="bg2">
                    <a:lumMod val="50000"/>
                  </a:schemeClr>
                </a:solidFill>
                <a:latin typeface="나눔스퀘어 ExtraBold"/>
                <a:ea typeface="나눔스퀘어 ExtraBold"/>
              </a:rPr>
              <a:t>1</a:t>
            </a:r>
            <a:endParaRPr lang="ko-KR" altLang="en-US" sz="1786">
              <a:solidFill>
                <a:schemeClr val="bg2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7" name="사각형: 둥근 모서리 36"/>
          <p:cNvSpPr/>
          <p:nvPr/>
        </p:nvSpPr>
        <p:spPr>
          <a:xfrm>
            <a:off x="2270377" y="5224762"/>
            <a:ext cx="1544653" cy="307197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39" dirty="0">
                <a:ea typeface="나눔스퀘어 Bold"/>
              </a:rPr>
              <a:t>설문 문항 보완</a:t>
            </a:r>
            <a:endParaRPr lang="en-US" altLang="ko-KR" sz="1339" dirty="0">
              <a:ea typeface="나눔스퀘어 Bold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146073" y="5230522"/>
            <a:ext cx="307197" cy="30719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786">
                <a:solidFill>
                  <a:schemeClr val="bg2">
                    <a:lumMod val="50000"/>
                  </a:schemeClr>
                </a:solidFill>
                <a:latin typeface="나눔스퀘어 ExtraBold"/>
                <a:ea typeface="나눔스퀘어 ExtraBold"/>
              </a:rPr>
              <a:t>2</a:t>
            </a:r>
            <a:endParaRPr lang="ko-KR" altLang="en-US" sz="1786">
              <a:solidFill>
                <a:schemeClr val="bg2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94334" y="4760270"/>
            <a:ext cx="7732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highlight>
                  <a:srgbClr val="808080"/>
                </a:highlight>
                <a:latin typeface="나눔스퀘어 Bold"/>
                <a:ea typeface="나눔스퀘어 Bold"/>
              </a:rPr>
              <a:t>방문조사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6008167" y="5207682"/>
            <a:ext cx="1275558" cy="313796"/>
            <a:chOff x="4289650" y="3960806"/>
            <a:chExt cx="1465892" cy="421966"/>
          </a:xfrm>
        </p:grpSpPr>
        <p:sp>
          <p:nvSpPr>
            <p:cNvPr id="42" name="사각형: 둥근 모서리 41"/>
            <p:cNvSpPr/>
            <p:nvPr/>
          </p:nvSpPr>
          <p:spPr>
            <a:xfrm>
              <a:off x="4308262" y="3969680"/>
              <a:ext cx="1447280" cy="413092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>
                  <a:ea typeface="나눔스퀘어 Bold"/>
                </a:rPr>
                <a:t>     설문조사 및   </a:t>
              </a:r>
            </a:p>
            <a:p>
              <a:pPr lvl="0" algn="ctr">
                <a:defRPr/>
              </a:pPr>
              <a:r>
                <a:rPr lang="en-US" altLang="ko-KR" sz="1000">
                  <a:ea typeface="나눔스퀘어 Bold"/>
                </a:rPr>
                <a:t>  </a:t>
              </a:r>
              <a:r>
                <a:rPr lang="ko-KR" altLang="en-US" sz="1000">
                  <a:ea typeface="나눔스퀘어 Bold"/>
                </a:rPr>
                <a:t>채혈 예약 </a:t>
              </a:r>
            </a:p>
          </p:txBody>
        </p:sp>
        <p:sp>
          <p:nvSpPr>
            <p:cNvPr id="45" name="타원 44"/>
            <p:cNvSpPr/>
            <p:nvPr/>
          </p:nvSpPr>
          <p:spPr>
            <a:xfrm>
              <a:off x="4289650" y="3960806"/>
              <a:ext cx="353036" cy="41309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786">
                  <a:solidFill>
                    <a:schemeClr val="bg2">
                      <a:lumMod val="50000"/>
                    </a:schemeClr>
                  </a:solidFill>
                  <a:latin typeface="나눔스퀘어 ExtraBold"/>
                  <a:ea typeface="나눔스퀘어 ExtraBold"/>
                </a:rPr>
                <a:t>4</a:t>
              </a:r>
              <a:endParaRPr lang="ko-KR" altLang="en-US" sz="1786">
                <a:solidFill>
                  <a:schemeClr val="bg2">
                    <a:lumMod val="50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132730" y="5552010"/>
            <a:ext cx="1782537" cy="875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5761" lvl="0" indent="-135761">
              <a:buFont typeface="Arial"/>
              <a:buChar char="•"/>
              <a:defRPr/>
            </a:pPr>
            <a:r>
              <a:rPr lang="ko-KR" altLang="en-US" sz="1041" dirty="0">
                <a:latin typeface="나눔스퀘어 Bold"/>
                <a:ea typeface="나눔스퀘어 Bold"/>
              </a:rPr>
              <a:t>설문 문항 보완 </a:t>
            </a:r>
            <a:r>
              <a:rPr lang="en-US" altLang="ko-KR" sz="800" dirty="0">
                <a:latin typeface="나눔스퀘어 Bold"/>
                <a:ea typeface="나눔스퀘어 Bold"/>
              </a:rPr>
              <a:t>(</a:t>
            </a:r>
            <a:r>
              <a:rPr lang="ko-KR" altLang="en-US" sz="800" dirty="0">
                <a:latin typeface="나눔스퀘어 Bold"/>
                <a:ea typeface="나눔스퀘어 Bold"/>
              </a:rPr>
              <a:t>총 </a:t>
            </a:r>
            <a:r>
              <a:rPr lang="en-US" altLang="ko-KR" sz="800" dirty="0">
                <a:latin typeface="나눔스퀘어 Bold"/>
                <a:ea typeface="나눔스퀘어 Bold"/>
              </a:rPr>
              <a:t>28</a:t>
            </a:r>
            <a:r>
              <a:rPr lang="ko-KR" altLang="en-US" sz="800" dirty="0">
                <a:latin typeface="나눔스퀘어 Bold"/>
                <a:ea typeface="나눔스퀘어 Bold"/>
              </a:rPr>
              <a:t>문항</a:t>
            </a:r>
            <a:r>
              <a:rPr lang="en-US" altLang="ko-KR" sz="800" dirty="0">
                <a:latin typeface="나눔스퀘어 Bold"/>
                <a:ea typeface="나눔스퀘어 Bold"/>
              </a:rPr>
              <a:t>)</a:t>
            </a:r>
          </a:p>
          <a:p>
            <a:pPr marL="135761" lvl="0" indent="-135761">
              <a:buFont typeface="Arial"/>
              <a:buChar char="•"/>
              <a:defRPr/>
            </a:pPr>
            <a:r>
              <a:rPr lang="ko-KR" altLang="en-US" sz="1041" dirty="0" err="1">
                <a:solidFill>
                  <a:schemeClr val="bg2">
                    <a:lumMod val="25000"/>
                  </a:schemeClr>
                </a:solidFill>
                <a:latin typeface="나눔스퀘어 Bold"/>
                <a:ea typeface="나눔스퀘어 Bold"/>
              </a:rPr>
              <a:t>기본설문</a:t>
            </a:r>
            <a:endParaRPr lang="ko-KR" altLang="en-US" sz="1041" dirty="0">
              <a:solidFill>
                <a:schemeClr val="bg2">
                  <a:lumMod val="25000"/>
                </a:schemeClr>
              </a:solidFill>
              <a:latin typeface="나눔스퀘어 Bold"/>
              <a:ea typeface="나눔스퀘어 Bold"/>
            </a:endParaRPr>
          </a:p>
          <a:p>
            <a:pPr marL="135761" lvl="0" indent="-135761">
              <a:buFont typeface="Arial"/>
              <a:buChar char="•"/>
              <a:defRPr/>
            </a:pPr>
            <a:r>
              <a:rPr lang="ko-KR" altLang="en-US" sz="1041" dirty="0">
                <a:solidFill>
                  <a:schemeClr val="bg2">
                    <a:lumMod val="25000"/>
                  </a:schemeClr>
                </a:solidFill>
                <a:latin typeface="나눔스퀘어 Bold"/>
                <a:ea typeface="나눔스퀘어 Bold"/>
              </a:rPr>
              <a:t>감염력</a:t>
            </a:r>
            <a:r>
              <a:rPr lang="en-HK" altLang="ko-KR" sz="1041" dirty="0">
                <a:solidFill>
                  <a:schemeClr val="bg2">
                    <a:lumMod val="25000"/>
                  </a:schemeClr>
                </a:solidFill>
                <a:latin typeface="나눔스퀘어 Bold"/>
                <a:ea typeface="나눔스퀘어 Bold"/>
              </a:rPr>
              <a:t>/</a:t>
            </a:r>
            <a:r>
              <a:rPr lang="ko-KR" altLang="en-US" sz="1041" dirty="0" err="1">
                <a:solidFill>
                  <a:schemeClr val="bg2">
                    <a:lumMod val="25000"/>
                  </a:schemeClr>
                </a:solidFill>
                <a:latin typeface="나눔스퀘어 Bold"/>
                <a:ea typeface="나눔스퀘어 Bold"/>
              </a:rPr>
              <a:t>예방접종력</a:t>
            </a:r>
            <a:endParaRPr lang="ko-KR" altLang="en-US" sz="1041" dirty="0">
              <a:solidFill>
                <a:schemeClr val="bg2">
                  <a:lumMod val="25000"/>
                </a:schemeClr>
              </a:solidFill>
              <a:latin typeface="나눔스퀘어 Bold"/>
              <a:ea typeface="나눔스퀘어 Bold"/>
            </a:endParaRPr>
          </a:p>
          <a:p>
            <a:pPr marL="135761" lvl="0" indent="-135761">
              <a:buFont typeface="Arial"/>
              <a:buChar char="•"/>
              <a:defRPr/>
            </a:pPr>
            <a:r>
              <a:rPr lang="ko-KR" altLang="en-US" sz="1041" dirty="0">
                <a:solidFill>
                  <a:schemeClr val="bg2">
                    <a:lumMod val="25000"/>
                  </a:schemeClr>
                </a:solidFill>
                <a:latin typeface="나눔스퀘어 Bold"/>
                <a:ea typeface="나눔스퀘어 Bold"/>
              </a:rPr>
              <a:t>백신인식도 </a:t>
            </a:r>
          </a:p>
          <a:p>
            <a:pPr marL="135761" lvl="0" indent="-135761">
              <a:buFont typeface="Arial"/>
              <a:buChar char="•"/>
              <a:defRPr/>
            </a:pPr>
            <a:r>
              <a:rPr lang="ko-KR" altLang="en-US" sz="1041" dirty="0">
                <a:solidFill>
                  <a:schemeClr val="bg2">
                    <a:lumMod val="25000"/>
                  </a:schemeClr>
                </a:solidFill>
                <a:latin typeface="나눔스퀘어 Bold"/>
                <a:ea typeface="나눔스퀘어 Bold"/>
              </a:rPr>
              <a:t>사회경제적 요인 등</a:t>
            </a:r>
            <a:endParaRPr lang="en-US" altLang="ko-KR" sz="1041" dirty="0">
              <a:solidFill>
                <a:schemeClr val="bg2">
                  <a:lumMod val="2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983549" y="5553971"/>
            <a:ext cx="1782537" cy="572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5761" lvl="0" indent="-135761">
              <a:buFont typeface="Arial"/>
              <a:buChar char="•"/>
              <a:defRPr/>
            </a:pPr>
            <a:r>
              <a:rPr lang="ko-KR" altLang="en-US" sz="1041" dirty="0" err="1">
                <a:solidFill>
                  <a:schemeClr val="bg2">
                    <a:lumMod val="25000"/>
                  </a:schemeClr>
                </a:solidFill>
                <a:latin typeface="나눔스퀘어 Bold"/>
                <a:ea typeface="나눔스퀘어 Bold"/>
              </a:rPr>
              <a:t>기본설문</a:t>
            </a:r>
            <a:endParaRPr lang="ko-KR" altLang="en-US" sz="1041" dirty="0">
              <a:solidFill>
                <a:schemeClr val="bg2">
                  <a:lumMod val="25000"/>
                </a:schemeClr>
              </a:solidFill>
              <a:latin typeface="나눔스퀘어 Bold"/>
              <a:ea typeface="나눔스퀘어 Bold"/>
            </a:endParaRPr>
          </a:p>
          <a:p>
            <a:pPr marL="135761" lvl="0" indent="-135761">
              <a:buFont typeface="Arial"/>
              <a:buChar char="•"/>
              <a:defRPr/>
            </a:pPr>
            <a:r>
              <a:rPr lang="ko-KR" altLang="en-US" sz="1041" dirty="0">
                <a:solidFill>
                  <a:schemeClr val="bg2">
                    <a:lumMod val="25000"/>
                  </a:schemeClr>
                </a:solidFill>
                <a:latin typeface="나눔스퀘어 Bold"/>
                <a:ea typeface="나눔스퀘어 Bold"/>
              </a:rPr>
              <a:t>채혈 기관 예약</a:t>
            </a:r>
          </a:p>
          <a:p>
            <a:pPr marL="135761" lvl="0" indent="-135761">
              <a:buFont typeface="Arial"/>
              <a:buChar char="•"/>
              <a:defRPr/>
            </a:pPr>
            <a:r>
              <a:rPr lang="ko-KR" altLang="en-US" sz="1041" dirty="0">
                <a:solidFill>
                  <a:schemeClr val="bg2">
                    <a:lumMod val="25000"/>
                  </a:schemeClr>
                </a:solidFill>
                <a:latin typeface="나눔스퀘어 Bold"/>
                <a:ea typeface="나눔스퀘어 Bold"/>
              </a:rPr>
              <a:t>답례품 안내</a:t>
            </a:r>
            <a:endParaRPr lang="en-US" altLang="ko-KR" sz="1041" dirty="0">
              <a:solidFill>
                <a:schemeClr val="bg2">
                  <a:lumMod val="25000"/>
                </a:schemeClr>
              </a:solidFill>
              <a:latin typeface="나눔스퀘어 Bold"/>
              <a:ea typeface="나눔스퀘어 Bold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6945298" y="4429085"/>
            <a:ext cx="399064" cy="320032"/>
            <a:chOff x="6054456" y="5367844"/>
            <a:chExt cx="788524" cy="661605"/>
          </a:xfrm>
        </p:grpSpPr>
        <p:pic>
          <p:nvPicPr>
            <p:cNvPr id="51" name="Picture 2" descr="People,Holding  hands,Silhouette,Gesture,Interaction,Child,Illustration,Sign,Hand,Pedestrian,Family,Symbol,Art  #164245 - Free Icon Library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6190869" y="5513751"/>
              <a:ext cx="515698" cy="515698"/>
            </a:xfrm>
            <a:prstGeom prst="rect">
              <a:avLst/>
            </a:prstGeom>
            <a:noFill/>
          </p:spPr>
        </p:pic>
        <p:pic>
          <p:nvPicPr>
            <p:cNvPr id="52" name="Picture 4" descr="Free Simple house icon vector illustration | AI, SVG, EPS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6054456" y="5367844"/>
              <a:ext cx="788524" cy="661605"/>
            </a:xfrm>
            <a:prstGeom prst="rect">
              <a:avLst/>
            </a:prstGeom>
            <a:noFill/>
          </p:spPr>
        </p:pic>
      </p:grpSp>
      <p:cxnSp>
        <p:nvCxnSpPr>
          <p:cNvPr id="54" name="직선 화살표 연결선 101"/>
          <p:cNvCxnSpPr/>
          <p:nvPr/>
        </p:nvCxnSpPr>
        <p:spPr>
          <a:xfrm>
            <a:off x="1831823" y="4356827"/>
            <a:ext cx="583412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101"/>
          <p:cNvCxnSpPr/>
          <p:nvPr/>
        </p:nvCxnSpPr>
        <p:spPr>
          <a:xfrm>
            <a:off x="7217613" y="4296958"/>
            <a:ext cx="583412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101"/>
          <p:cNvCxnSpPr/>
          <p:nvPr/>
        </p:nvCxnSpPr>
        <p:spPr>
          <a:xfrm>
            <a:off x="8882616" y="4302926"/>
            <a:ext cx="583412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90" descr="Scatterplot outlin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056371" y="4086994"/>
            <a:ext cx="679998" cy="679998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8756123" y="4381859"/>
            <a:ext cx="851074" cy="26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90" dirty="0">
                <a:latin typeface="나눔스퀘어 Bold"/>
                <a:ea typeface="나눔스퀘어 Bold"/>
              </a:rPr>
              <a:t>검체</a:t>
            </a:r>
            <a:r>
              <a:rPr lang="en-US" altLang="ko-KR" sz="1190" dirty="0">
                <a:latin typeface="나눔스퀘어 Bold"/>
                <a:ea typeface="나눔스퀘어 Bold"/>
              </a:rPr>
              <a:t> </a:t>
            </a:r>
            <a:r>
              <a:rPr lang="ko-KR" altLang="en-US" sz="1190" dirty="0">
                <a:latin typeface="나눔스퀘어 Bold"/>
                <a:ea typeface="나눔스퀘어 Bold"/>
              </a:rPr>
              <a:t>운송</a:t>
            </a:r>
          </a:p>
        </p:txBody>
      </p:sp>
      <p:pic>
        <p:nvPicPr>
          <p:cNvPr id="86" name="Graphic 105" descr="Microscope outlin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484659" y="3757503"/>
            <a:ext cx="755126" cy="755126"/>
          </a:xfrm>
          <a:prstGeom prst="rect">
            <a:avLst/>
          </a:prstGeom>
        </p:spPr>
      </p:pic>
      <p:cxnSp>
        <p:nvCxnSpPr>
          <p:cNvPr id="87" name="직선 화살표 연결선 101"/>
          <p:cNvCxnSpPr/>
          <p:nvPr/>
        </p:nvCxnSpPr>
        <p:spPr>
          <a:xfrm>
            <a:off x="10251396" y="4265897"/>
            <a:ext cx="583412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68"/>
          <p:cNvCxnSpPr/>
          <p:nvPr/>
        </p:nvCxnSpPr>
        <p:spPr>
          <a:xfrm flipV="1">
            <a:off x="11349744" y="3852030"/>
            <a:ext cx="0" cy="33260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963120" y="3731034"/>
            <a:ext cx="7732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dirty="0">
                <a:solidFill>
                  <a:schemeClr val="bg1"/>
                </a:solidFill>
                <a:highlight>
                  <a:srgbClr val="808080"/>
                </a:highlight>
                <a:latin typeface="나눔스퀘어 Bold"/>
                <a:ea typeface="나눔스퀘어 Bold"/>
              </a:rPr>
              <a:t>자문위원</a:t>
            </a:r>
          </a:p>
        </p:txBody>
      </p:sp>
      <p:sp>
        <p:nvSpPr>
          <p:cNvPr id="107" name="사각형: 둥근 모서리 31"/>
          <p:cNvSpPr/>
          <p:nvPr/>
        </p:nvSpPr>
        <p:spPr>
          <a:xfrm>
            <a:off x="9289160" y="2840008"/>
            <a:ext cx="1063893" cy="2925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나눔스퀘어 Bold"/>
                <a:ea typeface="나눔스퀘어 Bold"/>
              </a:rPr>
              <a:t>씨  젠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9424230" y="5528831"/>
            <a:ext cx="1386632" cy="572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5761" lvl="0" indent="-135761">
              <a:buFont typeface="Arial"/>
              <a:buChar char="•"/>
              <a:defRPr/>
            </a:pPr>
            <a:r>
              <a:rPr lang="en-HK" altLang="ko-KR" sz="1041" dirty="0">
                <a:solidFill>
                  <a:schemeClr val="bg2">
                    <a:lumMod val="25000"/>
                  </a:schemeClr>
                </a:solidFill>
                <a:latin typeface="나눔스퀘어 Bold"/>
                <a:ea typeface="나눔스퀘어 Bold"/>
              </a:rPr>
              <a:t>N/S </a:t>
            </a:r>
            <a:r>
              <a:rPr lang="ko-KR" altLang="en-US" sz="1041" dirty="0">
                <a:solidFill>
                  <a:schemeClr val="bg2">
                    <a:lumMod val="25000"/>
                  </a:schemeClr>
                </a:solidFill>
                <a:latin typeface="나눔스퀘어 Bold"/>
                <a:ea typeface="나눔스퀘어 Bold"/>
              </a:rPr>
              <a:t>항체</a:t>
            </a:r>
          </a:p>
          <a:p>
            <a:pPr marL="135761" lvl="0" indent="-135761">
              <a:buFont typeface="Arial"/>
              <a:buChar char="•"/>
              <a:defRPr/>
            </a:pPr>
            <a:r>
              <a:rPr lang="ko-KR" altLang="en-US" sz="1041" dirty="0">
                <a:solidFill>
                  <a:schemeClr val="bg2">
                    <a:lumMod val="25000"/>
                  </a:schemeClr>
                </a:solidFill>
                <a:latin typeface="나눔스퀘어 Bold"/>
                <a:ea typeface="나눔스퀘어 Bold"/>
              </a:rPr>
              <a:t>인플루엔자 항체</a:t>
            </a:r>
            <a:r>
              <a:rPr lang="en-US" altLang="ko-KR" sz="1041" dirty="0">
                <a:solidFill>
                  <a:schemeClr val="bg2">
                    <a:lumMod val="25000"/>
                  </a:schemeClr>
                </a:solidFill>
                <a:latin typeface="나눔스퀘어 Bold"/>
                <a:ea typeface="나눔스퀘어 Bold"/>
              </a:rPr>
              <a:t>(</a:t>
            </a:r>
            <a:r>
              <a:rPr lang="ko-KR" altLang="en-US" sz="1041" dirty="0">
                <a:solidFill>
                  <a:schemeClr val="bg2">
                    <a:lumMod val="25000"/>
                  </a:schemeClr>
                </a:solidFill>
                <a:latin typeface="나눔스퀘어 Bold"/>
                <a:ea typeface="나눔스퀘어 Bold"/>
              </a:rPr>
              <a:t>기 대상자 중심</a:t>
            </a:r>
            <a:r>
              <a:rPr lang="en-US" altLang="ko-KR" sz="1041" dirty="0">
                <a:solidFill>
                  <a:schemeClr val="bg2">
                    <a:lumMod val="25000"/>
                  </a:schemeClr>
                </a:solidFill>
                <a:latin typeface="나눔스퀘어 Bold"/>
                <a:ea typeface="나눔스퀘어 Bold"/>
              </a:rPr>
              <a:t>)</a:t>
            </a:r>
          </a:p>
        </p:txBody>
      </p:sp>
      <p:sp>
        <p:nvSpPr>
          <p:cNvPr id="110" name="사각형: 둥근 모서리 31"/>
          <p:cNvSpPr/>
          <p:nvPr/>
        </p:nvSpPr>
        <p:spPr>
          <a:xfrm>
            <a:off x="471568" y="2255016"/>
            <a:ext cx="1651960" cy="2925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bg2">
                    <a:lumMod val="50000"/>
                  </a:schemeClr>
                </a:solidFill>
                <a:latin typeface="나눔스퀘어 Bold"/>
                <a:ea typeface="나눔스퀘어 Bold"/>
              </a:rPr>
              <a:t>표본관리팀</a:t>
            </a:r>
          </a:p>
        </p:txBody>
      </p:sp>
      <p:sp>
        <p:nvSpPr>
          <p:cNvPr id="111" name="Right Brace 1"/>
          <p:cNvSpPr/>
          <p:nvPr/>
        </p:nvSpPr>
        <p:spPr>
          <a:xfrm rot="5400000" flipH="1">
            <a:off x="5766895" y="219227"/>
            <a:ext cx="339420" cy="4903550"/>
          </a:xfrm>
          <a:prstGeom prst="rightBrace">
            <a:avLst>
              <a:gd name="adj1" fmla="val 0"/>
              <a:gd name="adj2" fmla="val 478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lvl="0" algn="ctr">
              <a:defRPr/>
            </a:pPr>
            <a:endParaRPr lang="en-HK" sz="1339"/>
          </a:p>
        </p:txBody>
      </p:sp>
      <p:sp>
        <p:nvSpPr>
          <p:cNvPr id="114" name="사각형: 둥근 모서리 31"/>
          <p:cNvSpPr/>
          <p:nvPr/>
        </p:nvSpPr>
        <p:spPr>
          <a:xfrm>
            <a:off x="5406088" y="2198908"/>
            <a:ext cx="1389551" cy="282333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bg2">
                    <a:lumMod val="50000"/>
                  </a:schemeClr>
                </a:solidFill>
                <a:latin typeface="나눔스퀘어 Bold"/>
                <a:ea typeface="나눔스퀘어 Bold"/>
              </a:rPr>
              <a:t>조사수행팀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0875520" y="5522993"/>
            <a:ext cx="1358027" cy="412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5761" lvl="0" indent="-135761">
              <a:buFont typeface="Arial"/>
              <a:buChar char="•"/>
              <a:defRPr/>
            </a:pPr>
            <a:r>
              <a:rPr lang="ko-KR" altLang="en-US" sz="1041" dirty="0" err="1">
                <a:solidFill>
                  <a:schemeClr val="bg2">
                    <a:lumMod val="25000"/>
                  </a:schemeClr>
                </a:solidFill>
                <a:latin typeface="나눔스퀘어 Bold"/>
                <a:ea typeface="나눔스퀘어 Bold"/>
              </a:rPr>
              <a:t>항체양성률</a:t>
            </a:r>
            <a:endParaRPr lang="en-US" altLang="ko-KR" sz="1041" dirty="0">
              <a:solidFill>
                <a:schemeClr val="bg2">
                  <a:lumMod val="25000"/>
                </a:schemeClr>
              </a:solidFill>
              <a:latin typeface="나눔스퀘어 Bold"/>
              <a:ea typeface="나눔스퀘어 Bold"/>
            </a:endParaRPr>
          </a:p>
          <a:p>
            <a:pPr marL="135761" lvl="0" indent="-135761">
              <a:buFont typeface="Arial"/>
              <a:buChar char="•"/>
              <a:defRPr/>
            </a:pPr>
            <a:r>
              <a:rPr lang="ko-KR" altLang="en-US" sz="1041" dirty="0">
                <a:solidFill>
                  <a:schemeClr val="bg2">
                    <a:lumMod val="25000"/>
                  </a:schemeClr>
                </a:solidFill>
                <a:latin typeface="나눔스퀘어 Bold"/>
                <a:ea typeface="나눔스퀘어 Bold"/>
              </a:rPr>
              <a:t>인플루엔자 항체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697204" y="5547981"/>
            <a:ext cx="163128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5761" lvl="0" indent="-135761">
              <a:buFont typeface="Arial"/>
              <a:buChar char="•"/>
              <a:defRPr/>
            </a:pPr>
            <a:r>
              <a:rPr lang="ko-KR" altLang="en-US" sz="1041" dirty="0">
                <a:solidFill>
                  <a:schemeClr val="bg2">
                    <a:lumMod val="25000"/>
                  </a:schemeClr>
                </a:solidFill>
                <a:latin typeface="나눔스퀘어 Bold"/>
              </a:rPr>
              <a:t>총 </a:t>
            </a:r>
            <a:r>
              <a:rPr lang="en-US" altLang="ko-KR" sz="1041" dirty="0">
                <a:solidFill>
                  <a:schemeClr val="bg2">
                    <a:lumMod val="25000"/>
                  </a:schemeClr>
                </a:solidFill>
                <a:latin typeface="나눔스퀘어 Bold"/>
              </a:rPr>
              <a:t>341</a:t>
            </a:r>
            <a:r>
              <a:rPr lang="ko-KR" altLang="en-US" sz="1041" dirty="0">
                <a:solidFill>
                  <a:schemeClr val="bg2">
                    <a:lumMod val="25000"/>
                  </a:schemeClr>
                </a:solidFill>
                <a:latin typeface="나눔스퀘어 Bold"/>
              </a:rPr>
              <a:t> 기관 참여</a:t>
            </a:r>
            <a:endParaRPr lang="en-US" altLang="ko-KR" sz="1041" dirty="0">
              <a:solidFill>
                <a:schemeClr val="bg2">
                  <a:lumMod val="25000"/>
                </a:schemeClr>
              </a:solidFill>
              <a:latin typeface="나눔스퀘어 Bold"/>
            </a:endParaRPr>
          </a:p>
          <a:p>
            <a:pPr lvl="0">
              <a:defRPr/>
            </a:pPr>
            <a:r>
              <a:rPr lang="en-US" altLang="ko-KR" sz="1041" dirty="0">
                <a:solidFill>
                  <a:schemeClr val="bg2">
                    <a:lumMod val="25000"/>
                  </a:schemeClr>
                </a:solidFill>
                <a:latin typeface="나눔스퀘어 Bold"/>
              </a:rPr>
              <a:t>(260</a:t>
            </a:r>
            <a:r>
              <a:rPr lang="ko-KR" altLang="en-US" sz="1041" dirty="0">
                <a:solidFill>
                  <a:schemeClr val="bg2">
                    <a:lumMod val="25000"/>
                  </a:schemeClr>
                </a:solidFill>
                <a:latin typeface="나눔스퀘어 Bold"/>
              </a:rPr>
              <a:t>개 보건소 및 </a:t>
            </a:r>
          </a:p>
          <a:p>
            <a:pPr lvl="0">
              <a:defRPr/>
            </a:pPr>
            <a:r>
              <a:rPr lang="en-US" altLang="ko-KR" sz="1041" dirty="0">
                <a:solidFill>
                  <a:schemeClr val="bg2">
                    <a:lumMod val="25000"/>
                  </a:schemeClr>
                </a:solidFill>
                <a:latin typeface="나눔스퀘어 Bold"/>
              </a:rPr>
              <a:t>81 </a:t>
            </a:r>
            <a:r>
              <a:rPr lang="ko-KR" altLang="en-US" sz="1041" dirty="0">
                <a:solidFill>
                  <a:schemeClr val="bg2">
                    <a:lumMod val="25000"/>
                  </a:schemeClr>
                </a:solidFill>
                <a:latin typeface="나눔스퀘어 Bold"/>
              </a:rPr>
              <a:t>개</a:t>
            </a:r>
            <a:r>
              <a:rPr lang="en-US" altLang="ko-KR" sz="1041" dirty="0">
                <a:solidFill>
                  <a:schemeClr val="bg2">
                    <a:lumMod val="25000"/>
                  </a:schemeClr>
                </a:solidFill>
                <a:latin typeface="나눔스퀘어 Bold"/>
              </a:rPr>
              <a:t> </a:t>
            </a:r>
            <a:r>
              <a:rPr lang="ko-KR" altLang="en-US" sz="1041" dirty="0">
                <a:solidFill>
                  <a:schemeClr val="bg2">
                    <a:lumMod val="25000"/>
                  </a:schemeClr>
                </a:solidFill>
                <a:latin typeface="나눔스퀘어 Bold"/>
              </a:rPr>
              <a:t>민간의료기관</a:t>
            </a:r>
            <a:r>
              <a:rPr lang="en-US" altLang="ko-KR" sz="1041" dirty="0">
                <a:solidFill>
                  <a:schemeClr val="bg2">
                    <a:lumMod val="25000"/>
                  </a:schemeClr>
                </a:solidFill>
                <a:latin typeface="나눔스퀘어 Bold"/>
              </a:rPr>
              <a:t>)</a:t>
            </a:r>
            <a:endParaRPr lang="ko-KR" altLang="en-US" sz="1041" dirty="0">
              <a:solidFill>
                <a:schemeClr val="bg2">
                  <a:lumMod val="25000"/>
                </a:schemeClr>
              </a:solidFill>
              <a:latin typeface="나눔스퀘어 Bold"/>
            </a:endParaRPr>
          </a:p>
        </p:txBody>
      </p:sp>
      <p:sp>
        <p:nvSpPr>
          <p:cNvPr id="122" name="사각형: 둥근 모서리 31"/>
          <p:cNvSpPr/>
          <p:nvPr/>
        </p:nvSpPr>
        <p:spPr>
          <a:xfrm>
            <a:off x="9055764" y="2206507"/>
            <a:ext cx="1344098" cy="282333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bg2">
                    <a:lumMod val="50000"/>
                  </a:schemeClr>
                </a:solidFill>
                <a:latin typeface="나눔스퀘어 Bold"/>
                <a:ea typeface="나눔스퀘어 Bold"/>
              </a:rPr>
              <a:t>검체관리팀</a:t>
            </a:r>
          </a:p>
        </p:txBody>
      </p:sp>
      <p:sp>
        <p:nvSpPr>
          <p:cNvPr id="123" name="Right Brace 1"/>
          <p:cNvSpPr/>
          <p:nvPr/>
        </p:nvSpPr>
        <p:spPr>
          <a:xfrm rot="5400000" flipH="1">
            <a:off x="5536839" y="-2051383"/>
            <a:ext cx="308564" cy="8232639"/>
          </a:xfrm>
          <a:prstGeom prst="rightBrace">
            <a:avLst>
              <a:gd name="adj1" fmla="val 0"/>
              <a:gd name="adj2" fmla="val 478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lvl="0" algn="ctr">
              <a:defRPr/>
            </a:pPr>
            <a:endParaRPr lang="en-HK" sz="1339"/>
          </a:p>
        </p:txBody>
      </p:sp>
      <p:sp>
        <p:nvSpPr>
          <p:cNvPr id="124" name="사각형: 둥근 모서리 31"/>
          <p:cNvSpPr/>
          <p:nvPr/>
        </p:nvSpPr>
        <p:spPr>
          <a:xfrm>
            <a:off x="4654302" y="1242643"/>
            <a:ext cx="2418635" cy="617495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89">
                <a:solidFill>
                  <a:schemeClr val="bg1"/>
                </a:solidFill>
                <a:latin typeface="나눔스퀘어 Bold"/>
                <a:ea typeface="나눔스퀘어 Bold"/>
              </a:rPr>
              <a:t>한국역학회</a:t>
            </a:r>
            <a:r>
              <a:rPr lang="en-US" altLang="ko-KR" sz="1489">
                <a:solidFill>
                  <a:schemeClr val="bg1"/>
                </a:solidFill>
                <a:latin typeface="나눔스퀘어 Bold"/>
                <a:ea typeface="나눔스퀘어 Bold"/>
              </a:rPr>
              <a:t>-</a:t>
            </a:r>
          </a:p>
          <a:p>
            <a:pPr lvl="0" algn="ctr">
              <a:defRPr/>
            </a:pPr>
            <a:r>
              <a:rPr lang="ko-KR" altLang="en-US" sz="1489">
                <a:solidFill>
                  <a:schemeClr val="bg1"/>
                </a:solidFill>
                <a:latin typeface="나눔스퀘어 Bold"/>
                <a:ea typeface="나눔스퀘어 Bold"/>
              </a:rPr>
              <a:t>다학제연구팀</a:t>
            </a:r>
          </a:p>
        </p:txBody>
      </p:sp>
      <p:cxnSp>
        <p:nvCxnSpPr>
          <p:cNvPr id="125" name="직선 연결선 124"/>
          <p:cNvCxnSpPr/>
          <p:nvPr/>
        </p:nvCxnSpPr>
        <p:spPr>
          <a:xfrm rot="10800000" flipV="1">
            <a:off x="9790044" y="2066192"/>
            <a:ext cx="1643621" cy="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11426379" y="2072054"/>
            <a:ext cx="0" cy="157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사각형: 둥근 모서리 31"/>
          <p:cNvSpPr/>
          <p:nvPr/>
        </p:nvSpPr>
        <p:spPr>
          <a:xfrm>
            <a:off x="7656671" y="1364181"/>
            <a:ext cx="2418635" cy="307198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89">
                <a:solidFill>
                  <a:schemeClr val="bg1"/>
                </a:solidFill>
                <a:latin typeface="나눔스퀘어 Bold"/>
                <a:ea typeface="나눔스퀘어 Bold"/>
              </a:rPr>
              <a:t>질병관리청</a:t>
            </a:r>
            <a:r>
              <a:rPr lang="en-US" altLang="ko-KR" sz="1489">
                <a:solidFill>
                  <a:schemeClr val="bg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 sz="1489">
                <a:solidFill>
                  <a:schemeClr val="bg1"/>
                </a:solidFill>
                <a:latin typeface="나눔스퀘어 Bold"/>
                <a:ea typeface="나눔스퀘어 Bold"/>
              </a:rPr>
              <a:t>국립보건원</a:t>
            </a:r>
          </a:p>
        </p:txBody>
      </p:sp>
      <p:cxnSp>
        <p:nvCxnSpPr>
          <p:cNvPr id="1024" name="직선 연결선 1023"/>
          <p:cNvCxnSpPr>
            <a:endCxn id="127" idx="1"/>
          </p:cNvCxnSpPr>
          <p:nvPr/>
        </p:nvCxnSpPr>
        <p:spPr>
          <a:xfrm flipV="1">
            <a:off x="7095765" y="1517780"/>
            <a:ext cx="560906" cy="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사각형: 둥근 모서리 31"/>
          <p:cNvSpPr/>
          <p:nvPr/>
        </p:nvSpPr>
        <p:spPr>
          <a:xfrm>
            <a:off x="10915225" y="2193823"/>
            <a:ext cx="1063893" cy="2925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bg2">
                    <a:lumMod val="50000"/>
                  </a:schemeClr>
                </a:solidFill>
                <a:latin typeface="나눔스퀘어 Bold"/>
                <a:ea typeface="나눔스퀘어 Bold"/>
              </a:rPr>
              <a:t>자료분석팀</a:t>
            </a:r>
          </a:p>
        </p:txBody>
      </p:sp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69103" y="2974426"/>
            <a:ext cx="898390" cy="1243925"/>
          </a:xfrm>
          <a:prstGeom prst="rect">
            <a:avLst/>
          </a:prstGeom>
        </p:spPr>
      </p:pic>
      <p:pic>
        <p:nvPicPr>
          <p:cNvPr id="1030" name="_x324207640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837648" y="3847960"/>
            <a:ext cx="851114" cy="1136113"/>
          </a:xfrm>
          <a:prstGeom prst="rect">
            <a:avLst/>
          </a:prstGeom>
          <a:noFill/>
        </p:spPr>
      </p:pic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12"/>
          <a:srcRect l="7370" t="13110" r="13430" b="5220"/>
          <a:stretch>
            <a:fillRect/>
          </a:stretch>
        </p:blipFill>
        <p:spPr>
          <a:xfrm>
            <a:off x="6149595" y="3424409"/>
            <a:ext cx="697731" cy="719410"/>
          </a:xfrm>
          <a:prstGeom prst="rect">
            <a:avLst/>
          </a:prstGeom>
        </p:spPr>
      </p:pic>
      <p:pic>
        <p:nvPicPr>
          <p:cNvPr id="1032" name="Picture 8" descr="전화 조사 글리프 아이콘, 수집, 리뷰, 보고서 PNG, 일러스트 및 벡터 에 대한 무료 다운로드 - Pngtree"/>
          <p:cNvPicPr>
            <a:picLocks noChangeAspect="1" noChangeArrowheads="1"/>
          </p:cNvPicPr>
          <p:nvPr/>
        </p:nvPicPr>
        <p:blipFill rotWithShape="1">
          <a:blip r:embed="rId13"/>
          <a:srcRect l="9000" t="8470" r="8330" b="8550"/>
          <a:stretch>
            <a:fillRect/>
          </a:stretch>
        </p:blipFill>
        <p:spPr>
          <a:xfrm>
            <a:off x="6051639" y="4336440"/>
            <a:ext cx="411167" cy="412677"/>
          </a:xfrm>
          <a:prstGeom prst="rect">
            <a:avLst/>
          </a:prstGeom>
          <a:noFill/>
        </p:spPr>
      </p:pic>
      <p:pic>
        <p:nvPicPr>
          <p:cNvPr id="1033" name="Graphic 18" descr="Classroom outlin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4327658" y="4284089"/>
            <a:ext cx="734065" cy="734065"/>
          </a:xfrm>
          <a:prstGeom prst="rect">
            <a:avLst/>
          </a:prstGeom>
        </p:spPr>
      </p:pic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38944" y="4700880"/>
            <a:ext cx="406916" cy="390787"/>
          </a:xfrm>
          <a:prstGeom prst="rect">
            <a:avLst/>
          </a:prstGeom>
        </p:spPr>
      </p:pic>
      <p:pic>
        <p:nvPicPr>
          <p:cNvPr id="1035" name="그림 1034"/>
          <p:cNvPicPr>
            <a:picLocks noChangeAspect="1"/>
          </p:cNvPicPr>
          <p:nvPr/>
        </p:nvPicPr>
        <p:blipFill rotWithShape="1">
          <a:blip r:embed="rId15"/>
          <a:srcRect l="12510" t="15630" r="14010" b="4300"/>
          <a:stretch>
            <a:fillRect/>
          </a:stretch>
        </p:blipFill>
        <p:spPr>
          <a:xfrm>
            <a:off x="4590364" y="4722989"/>
            <a:ext cx="349618" cy="380991"/>
          </a:xfrm>
          <a:prstGeom prst="rect">
            <a:avLst/>
          </a:prstGeom>
        </p:spPr>
      </p:pic>
      <p:pic>
        <p:nvPicPr>
          <p:cNvPr id="1036" name="Picture 14" descr="그린 온라인 설문 조사 데이터 분석 만화 일러스트 컴퓨터 화면, 만화, 상, 플랫 PNG 일러스트 및 PSD 이미지 무료 다운로드 -  Pngtree"/>
          <p:cNvPicPr>
            <a:picLocks noChangeAspect="1" noChangeArrowheads="1"/>
          </p:cNvPicPr>
          <p:nvPr/>
        </p:nvPicPr>
        <p:blipFill rotWithShape="1">
          <a:blip r:embed="rId16"/>
          <a:srcRect t="13300" b="22460"/>
          <a:stretch>
            <a:fillRect/>
          </a:stretch>
        </p:blipFill>
        <p:spPr>
          <a:xfrm>
            <a:off x="4176018" y="3544520"/>
            <a:ext cx="1219996" cy="783726"/>
          </a:xfrm>
          <a:prstGeom prst="rect">
            <a:avLst/>
          </a:prstGeom>
          <a:noFill/>
        </p:spPr>
      </p:pic>
      <p:sp>
        <p:nvSpPr>
          <p:cNvPr id="1037" name="사각형: 둥근 모서리 1036"/>
          <p:cNvSpPr/>
          <p:nvPr/>
        </p:nvSpPr>
        <p:spPr>
          <a:xfrm>
            <a:off x="4139082" y="5202349"/>
            <a:ext cx="1544653" cy="307197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ea typeface="나눔스퀘어 Bold"/>
              </a:rPr>
              <a:t>온라인 시스템 구축</a:t>
            </a:r>
          </a:p>
          <a:p>
            <a:pPr lvl="0" algn="ctr">
              <a:defRPr/>
            </a:pPr>
            <a:r>
              <a:rPr lang="ko-KR" altLang="en-US" sz="1000">
                <a:ea typeface="나눔스퀘어 Bold"/>
              </a:rPr>
              <a:t>및 조사원 교육</a:t>
            </a:r>
          </a:p>
        </p:txBody>
      </p:sp>
      <p:sp>
        <p:nvSpPr>
          <p:cNvPr id="1038" name="타원 1037"/>
          <p:cNvSpPr/>
          <p:nvPr/>
        </p:nvSpPr>
        <p:spPr>
          <a:xfrm>
            <a:off x="4014778" y="5208109"/>
            <a:ext cx="307197" cy="30719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786">
                <a:solidFill>
                  <a:schemeClr val="bg2">
                    <a:lumMod val="50000"/>
                  </a:schemeClr>
                </a:solidFill>
                <a:latin typeface="나눔스퀘어 ExtraBold"/>
                <a:ea typeface="나눔스퀘어 ExtraBold"/>
              </a:rPr>
              <a:t>3</a:t>
            </a:r>
            <a:endParaRPr lang="ko-KR" altLang="en-US" sz="1786">
              <a:solidFill>
                <a:schemeClr val="bg2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039" name="TextBox 1038"/>
          <p:cNvSpPr txBox="1"/>
          <p:nvPr/>
        </p:nvSpPr>
        <p:spPr>
          <a:xfrm>
            <a:off x="4133311" y="5562031"/>
            <a:ext cx="1602587" cy="893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5761" lvl="0" indent="-135761">
              <a:buFont typeface="Arial"/>
              <a:buChar char="•"/>
              <a:defRPr/>
            </a:pPr>
            <a:r>
              <a:rPr lang="ko-KR" altLang="en-US" sz="1041" dirty="0">
                <a:solidFill>
                  <a:schemeClr val="bg2">
                    <a:lumMod val="25000"/>
                  </a:schemeClr>
                </a:solidFill>
                <a:latin typeface="나눔스퀘어 Bold"/>
                <a:ea typeface="나눔스퀘어 Bold"/>
              </a:rPr>
              <a:t>대상자 관리</a:t>
            </a:r>
            <a:endParaRPr lang="en-US" altLang="ko-KR" sz="1041" dirty="0">
              <a:solidFill>
                <a:schemeClr val="bg2">
                  <a:lumMod val="25000"/>
                </a:schemeClr>
              </a:solidFill>
              <a:latin typeface="나눔스퀘어 Bold"/>
              <a:ea typeface="나눔스퀘어 Bold"/>
            </a:endParaRPr>
          </a:p>
          <a:p>
            <a:pPr marL="135761" lvl="0" indent="-135761">
              <a:buFont typeface="Arial"/>
              <a:buChar char="•"/>
              <a:defRPr/>
            </a:pPr>
            <a:r>
              <a:rPr lang="ko-KR" altLang="en-US" sz="1041" dirty="0">
                <a:solidFill>
                  <a:schemeClr val="bg2">
                    <a:lumMod val="25000"/>
                  </a:schemeClr>
                </a:solidFill>
                <a:latin typeface="나눔스퀘어 Bold"/>
                <a:ea typeface="나눔스퀘어 Bold"/>
              </a:rPr>
              <a:t>설문조사 데이터 관리</a:t>
            </a:r>
          </a:p>
          <a:p>
            <a:pPr marL="135761" lvl="0" indent="-135761">
              <a:buFont typeface="Arial"/>
              <a:buChar char="•"/>
              <a:defRPr/>
            </a:pPr>
            <a:r>
              <a:rPr lang="ko-KR" altLang="en-US" sz="1041" dirty="0">
                <a:solidFill>
                  <a:schemeClr val="bg2">
                    <a:lumMod val="25000"/>
                  </a:schemeClr>
                </a:solidFill>
                <a:latin typeface="나눔스퀘어 Bold"/>
                <a:ea typeface="나눔스퀘어 Bold"/>
              </a:rPr>
              <a:t>채혈 기관 예약 </a:t>
            </a:r>
          </a:p>
          <a:p>
            <a:pPr marL="135761" lvl="0" indent="-135761">
              <a:buFont typeface="Arial"/>
              <a:buChar char="•"/>
              <a:defRPr/>
            </a:pPr>
            <a:r>
              <a:rPr lang="ko-KR" altLang="en-US" sz="1041" dirty="0">
                <a:latin typeface="나눔스퀘어 Bold"/>
                <a:ea typeface="나눔스퀘어 Bold"/>
              </a:rPr>
              <a:t>콜센터</a:t>
            </a:r>
            <a:r>
              <a:rPr lang="en-US" altLang="ko-KR" sz="1041" dirty="0">
                <a:latin typeface="나눔스퀘어 Bold"/>
                <a:ea typeface="나눔스퀘어 Bold"/>
              </a:rPr>
              <a:t>, </a:t>
            </a:r>
            <a:r>
              <a:rPr lang="ko-KR" altLang="en-US" sz="1041" dirty="0">
                <a:latin typeface="나눔스퀘어 Bold"/>
                <a:ea typeface="나눔스퀘어 Bold"/>
              </a:rPr>
              <a:t>전화</a:t>
            </a:r>
            <a:r>
              <a:rPr lang="en-US" altLang="ko-KR" sz="1041" dirty="0">
                <a:latin typeface="나눔스퀘어 Bold"/>
                <a:ea typeface="나눔스퀘어 Bold"/>
              </a:rPr>
              <a:t>, </a:t>
            </a:r>
            <a:r>
              <a:rPr lang="ko-KR" altLang="en-US" sz="1041" dirty="0">
                <a:latin typeface="나눔스퀘어 Bold"/>
                <a:ea typeface="나눔스퀘어 Bold"/>
              </a:rPr>
              <a:t>방문 조사원 교육</a:t>
            </a:r>
            <a:endParaRPr lang="en-US" altLang="ko-KR" sz="1041" dirty="0">
              <a:solidFill>
                <a:schemeClr val="bg2">
                  <a:lumMod val="25000"/>
                </a:schemeClr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1041" name="직선 화살표 연결선 1040"/>
          <p:cNvCxnSpPr/>
          <p:nvPr/>
        </p:nvCxnSpPr>
        <p:spPr>
          <a:xfrm>
            <a:off x="5377130" y="4286719"/>
            <a:ext cx="583412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사각형: 둥근 모서리 31"/>
          <p:cNvSpPr/>
          <p:nvPr/>
        </p:nvSpPr>
        <p:spPr>
          <a:xfrm>
            <a:off x="2742203" y="4780293"/>
            <a:ext cx="1224921" cy="2925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>
                <a:solidFill>
                  <a:schemeClr val="tx1"/>
                </a:solidFill>
                <a:ea typeface="나눔스퀘어 Bold"/>
              </a:rPr>
              <a:t>+ </a:t>
            </a:r>
            <a:r>
              <a:rPr lang="ko-KR" altLang="en-US" sz="1000" b="1">
                <a:solidFill>
                  <a:schemeClr val="tx1"/>
                </a:solidFill>
                <a:ea typeface="나눔스퀘어 Bold"/>
              </a:rPr>
              <a:t>다학제 연구진</a:t>
            </a:r>
          </a:p>
        </p:txBody>
      </p:sp>
      <p:sp>
        <p:nvSpPr>
          <p:cNvPr id="1044" name="사각형: 둥근 모서리 31"/>
          <p:cNvSpPr/>
          <p:nvPr/>
        </p:nvSpPr>
        <p:spPr>
          <a:xfrm>
            <a:off x="10925448" y="4799167"/>
            <a:ext cx="1224921" cy="2925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>
                <a:solidFill>
                  <a:schemeClr val="tx1"/>
                </a:solidFill>
                <a:ea typeface="나눔스퀘어 Bold"/>
              </a:rPr>
              <a:t>+ </a:t>
            </a:r>
            <a:r>
              <a:rPr lang="ko-KR" altLang="en-US" sz="1000" b="1">
                <a:solidFill>
                  <a:schemeClr val="tx1"/>
                </a:solidFill>
                <a:ea typeface="나눔스퀘어 Bold"/>
              </a:rPr>
              <a:t>다학제 연구진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351535-F194-9308-117E-1DDF191E922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06793" y="3505910"/>
            <a:ext cx="338923" cy="338923"/>
          </a:xfrm>
          <a:prstGeom prst="rect">
            <a:avLst/>
          </a:prstGeom>
        </p:spPr>
      </p:pic>
      <p:pic>
        <p:nvPicPr>
          <p:cNvPr id="71" name="Graphic 35" descr="Needle outline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7312799" y="3924070"/>
            <a:ext cx="362893" cy="3628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E9518A-648D-7EAD-F363-28C7DD44060D}"/>
              </a:ext>
            </a:extLst>
          </p:cNvPr>
          <p:cNvSpPr txBox="1"/>
          <p:nvPr/>
        </p:nvSpPr>
        <p:spPr>
          <a:xfrm>
            <a:off x="7285905" y="4378377"/>
            <a:ext cx="499334" cy="275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90" dirty="0">
                <a:latin typeface="나눔스퀘어 Bold"/>
                <a:ea typeface="나눔스퀘어 Bold"/>
              </a:rPr>
              <a:t>채혈</a:t>
            </a:r>
          </a:p>
        </p:txBody>
      </p:sp>
      <p:sp>
        <p:nvSpPr>
          <p:cNvPr id="1027" name="TextBox 1026"/>
          <p:cNvSpPr txBox="1"/>
          <p:nvPr/>
        </p:nvSpPr>
        <p:spPr>
          <a:xfrm>
            <a:off x="6450180" y="3995637"/>
            <a:ext cx="7813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dirty="0">
                <a:solidFill>
                  <a:schemeClr val="bg1"/>
                </a:solidFill>
                <a:highlight>
                  <a:srgbClr val="808080"/>
                </a:highlight>
                <a:latin typeface="나눔스퀘어 Bold"/>
                <a:ea typeface="나눔스퀘어 Bold"/>
              </a:rPr>
              <a:t>URL </a:t>
            </a:r>
            <a:r>
              <a:rPr lang="ko-KR" altLang="en-US" sz="1100" dirty="0">
                <a:solidFill>
                  <a:schemeClr val="bg1"/>
                </a:solidFill>
                <a:highlight>
                  <a:srgbClr val="808080"/>
                </a:highlight>
                <a:latin typeface="나눔스퀘어 Bold"/>
                <a:ea typeface="나눔스퀘어 Bold"/>
              </a:rPr>
              <a:t>조사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9940C90-9ADF-17C7-5640-48986C4EBEE6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444" t="23756" r="23910" b="36771"/>
          <a:stretch/>
        </p:blipFill>
        <p:spPr>
          <a:xfrm>
            <a:off x="10963120" y="3126576"/>
            <a:ext cx="773248" cy="5909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49A2C7-DF72-45A3-FB9A-8EE5E49A4806}"/>
              </a:ext>
            </a:extLst>
          </p:cNvPr>
          <p:cNvSpPr txBox="1"/>
          <p:nvPr/>
        </p:nvSpPr>
        <p:spPr>
          <a:xfrm>
            <a:off x="378752" y="5527591"/>
            <a:ext cx="1453071" cy="412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41" dirty="0">
                <a:ea typeface="나눔스퀘어 Bold" panose="020B0600000101010101" pitchFamily="50" charset="-127"/>
              </a:rPr>
              <a:t>2</a:t>
            </a:r>
            <a:r>
              <a:rPr lang="ko-KR" altLang="en-US" sz="1041" dirty="0">
                <a:ea typeface="나눔스퀘어 Bold" panose="020B0600000101010101" pitchFamily="50" charset="-127"/>
              </a:rPr>
              <a:t>차 또는 </a:t>
            </a:r>
            <a:r>
              <a:rPr lang="en-US" altLang="ko-KR" sz="1041" dirty="0">
                <a:ea typeface="나눔스퀘어 Bold" panose="020B0600000101010101" pitchFamily="50" charset="-127"/>
              </a:rPr>
              <a:t>3</a:t>
            </a:r>
            <a:r>
              <a:rPr lang="ko-KR" altLang="en-US" sz="1041" dirty="0">
                <a:ea typeface="나눔스퀘어 Bold" panose="020B0600000101010101" pitchFamily="50" charset="-127"/>
              </a:rPr>
              <a:t>차 조사 </a:t>
            </a:r>
            <a:endParaRPr lang="en-US" altLang="ko-KR" sz="1041" dirty="0">
              <a:ea typeface="나눔스퀘어 Bold" panose="020B0600000101010101" pitchFamily="50" charset="-127"/>
            </a:endParaRPr>
          </a:p>
          <a:p>
            <a:r>
              <a:rPr lang="ko-KR" altLang="en-US" sz="1041" dirty="0">
                <a:ea typeface="나눔스퀘어 Bold" panose="020B0600000101010101" pitchFamily="50" charset="-127"/>
              </a:rPr>
              <a:t>    대상자 확정</a:t>
            </a:r>
            <a:endParaRPr lang="en-US" altLang="ko-KR" sz="1041" dirty="0"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AA97D54-3BE7-D10D-600F-DF89A1A82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19" y="1157186"/>
            <a:ext cx="11845781" cy="497518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1.  Socioeconomic status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   Age, Gender, Household income ,Education level etc.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2. Health behaviors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   Smoking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3. Health status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   Height, Weight, Subjective health status, Mental status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   Diagnosed diseases (hypertension, diabetes, heart disease, autoimmune disease, liver disease, etc.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4. Covid-19-related questionnaire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   Covid-19 testing and confirmation history, Covid-19 symptoms and risk awareness, etc.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5. Vaccination-related questionnaire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   Covid-19 vaccination history, institution that influenced vaccination intent, Influenza vaccination history and intent, etc.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6. Occupational characteristics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   Occupational classification, Type of work , Working time (hours/week), Duration of work, Presenteeism, absenteeism,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E3E140-E5C3-A748-DD9F-C8F96495D09B}"/>
              </a:ext>
            </a:extLst>
          </p:cNvPr>
          <p:cNvSpPr/>
          <p:nvPr/>
        </p:nvSpPr>
        <p:spPr>
          <a:xfrm flipH="1" flipV="1">
            <a:off x="188257" y="228691"/>
            <a:ext cx="116541" cy="861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5882F2-26A9-3D1D-BB04-991B1D13FAED}"/>
              </a:ext>
            </a:extLst>
          </p:cNvPr>
          <p:cNvSpPr/>
          <p:nvPr/>
        </p:nvSpPr>
        <p:spPr>
          <a:xfrm flipH="1" flipV="1">
            <a:off x="367552" y="228689"/>
            <a:ext cx="36000" cy="8619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F78749E9-1A5D-F833-CD89-4C1325D6CC03}"/>
              </a:ext>
            </a:extLst>
          </p:cNvPr>
          <p:cNvSpPr txBox="1"/>
          <p:nvPr/>
        </p:nvSpPr>
        <p:spPr>
          <a:xfrm>
            <a:off x="453656" y="227418"/>
            <a:ext cx="115222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>
                <a:ea typeface="KoPubWorld돋움체 Bold"/>
              </a:rPr>
              <a:t>K-SEROSMART, Questionnaire Items</a:t>
            </a:r>
            <a:endParaRPr lang="ko-KR" altLang="en-US" sz="4400" b="1" dirty="0">
              <a:ea typeface="KoPubWorld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319432885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223400"/>
            <a:ext cx="12192000" cy="165439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91B608F-ABFB-6A89-779C-8D97E52C1A8F}"/>
              </a:ext>
            </a:extLst>
          </p:cNvPr>
          <p:cNvSpPr/>
          <p:nvPr/>
        </p:nvSpPr>
        <p:spPr>
          <a:xfrm flipH="1" flipV="1">
            <a:off x="188258" y="228692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C6E05F-760B-A350-F729-D0A71ACC247E}"/>
              </a:ext>
            </a:extLst>
          </p:cNvPr>
          <p:cNvSpPr/>
          <p:nvPr/>
        </p:nvSpPr>
        <p:spPr>
          <a:xfrm flipH="1" flipV="1">
            <a:off x="367552" y="228690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CBC8555-0DC9-3E09-9BF6-AAB85B95F218}"/>
              </a:ext>
            </a:extLst>
          </p:cNvPr>
          <p:cNvSpPr txBox="1"/>
          <p:nvPr/>
        </p:nvSpPr>
        <p:spPr>
          <a:xfrm>
            <a:off x="453656" y="151218"/>
            <a:ext cx="115222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23225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dirty="0">
                <a:latin typeface="KoPubWorld돋움체 Bold"/>
                <a:ea typeface="KoPubWorld돋움체 Bold"/>
              </a:rPr>
              <a:t>조사수행과정</a:t>
            </a:r>
            <a:endParaRPr kumimoji="0" lang="ko-KR" altLang="en-US" sz="2000" b="1" i="0" u="none" strike="noStrike" kern="1200" cap="none" spc="0" normalizeH="0" baseline="0" dirty="0">
              <a:solidFill>
                <a:srgbClr val="000000"/>
              </a:solidFill>
              <a:latin typeface="KoPubWorld돋움체 Bold"/>
              <a:ea typeface="KoPubWorld돋움체 Bold"/>
            </a:endParaRPr>
          </a:p>
          <a:p>
            <a:pPr lvl="0">
              <a:defRPr/>
            </a:pPr>
            <a:r>
              <a:rPr lang="ko-KR" altLang="en-US" sz="4400" b="1" dirty="0"/>
              <a:t>조사시스템 개발</a:t>
            </a:r>
            <a:endParaRPr kumimoji="0" lang="ko-KR" altLang="en-US" sz="4400" b="1" i="0" u="none" strike="noStrike" kern="1200" cap="none" spc="0" normalizeH="0" baseline="0" dirty="0">
              <a:solidFill>
                <a:srgbClr val="00000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FB027C-3BEE-FAC8-BA54-349F61AA76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91024" y="2894688"/>
            <a:ext cx="5725069" cy="39633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859B0F-6DAB-39F8-65E5-91C0BDEBCE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40315" y="2826772"/>
            <a:ext cx="2849899" cy="403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61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9AA8E0F-A09F-B90B-E3C9-2626D02CA4A6}"/>
              </a:ext>
            </a:extLst>
          </p:cNvPr>
          <p:cNvSpPr/>
          <p:nvPr/>
        </p:nvSpPr>
        <p:spPr>
          <a:xfrm flipH="1" flipV="1">
            <a:off x="188258" y="228692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D1308B-06A1-FBF5-91C1-6C2B6028B399}"/>
              </a:ext>
            </a:extLst>
          </p:cNvPr>
          <p:cNvSpPr/>
          <p:nvPr/>
        </p:nvSpPr>
        <p:spPr>
          <a:xfrm flipH="1" flipV="1">
            <a:off x="367552" y="228690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5D903B92-6681-FF1B-DE48-BF616EB57DF6}"/>
              </a:ext>
            </a:extLst>
          </p:cNvPr>
          <p:cNvSpPr txBox="1"/>
          <p:nvPr/>
        </p:nvSpPr>
        <p:spPr>
          <a:xfrm>
            <a:off x="453656" y="151218"/>
            <a:ext cx="115222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23225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dirty="0">
                <a:latin typeface="KoPubWorld돋움체 Bold"/>
                <a:ea typeface="KoPubWorld돋움체 Bold"/>
              </a:rPr>
              <a:t>조사수행과정</a:t>
            </a:r>
            <a:endParaRPr kumimoji="0" lang="ko-KR" altLang="en-US" sz="2000" b="1" i="0" u="none" strike="noStrike" kern="1200" cap="none" spc="0" normalizeH="0" baseline="0" dirty="0">
              <a:solidFill>
                <a:srgbClr val="000000"/>
              </a:solidFill>
              <a:latin typeface="KoPubWorld돋움체 Bold"/>
              <a:ea typeface="KoPubWorld돋움체 Bold"/>
            </a:endParaRPr>
          </a:p>
          <a:p>
            <a:pPr lvl="0">
              <a:defRPr/>
            </a:pPr>
            <a:r>
              <a:rPr lang="ko-KR" altLang="en-US" sz="4400" b="1" dirty="0">
                <a:latin typeface="KoPubWorld돋움체 Bold"/>
                <a:ea typeface="KoPubWorld돋움체 Bold"/>
              </a:rPr>
              <a:t>조사관리자 교육</a:t>
            </a:r>
            <a:endParaRPr kumimoji="0" lang="ko-KR" altLang="en-US" sz="4400" b="1" i="0" u="none" strike="noStrike" kern="1200" cap="none" spc="0" normalizeH="0" baseline="0" dirty="0">
              <a:solidFill>
                <a:srgbClr val="00000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670508" y="1618753"/>
          <a:ext cx="5975176" cy="5124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310">
                  <a:extLst>
                    <a:ext uri="{9D8B030D-6E8A-4147-A177-3AD203B41FA5}">
                      <a16:colId xmlns:a16="http://schemas.microsoft.com/office/drawing/2014/main" val="3059288763"/>
                    </a:ext>
                  </a:extLst>
                </a:gridCol>
                <a:gridCol w="2321933">
                  <a:extLst>
                    <a:ext uri="{9D8B030D-6E8A-4147-A177-3AD203B41FA5}">
                      <a16:colId xmlns:a16="http://schemas.microsoft.com/office/drawing/2014/main" val="2357202464"/>
                    </a:ext>
                  </a:extLst>
                </a:gridCol>
                <a:gridCol w="2321933">
                  <a:extLst>
                    <a:ext uri="{9D8B030D-6E8A-4147-A177-3AD203B41FA5}">
                      <a16:colId xmlns:a16="http://schemas.microsoft.com/office/drawing/2014/main" val="331922745"/>
                    </a:ext>
                  </a:extLst>
                </a:gridCol>
              </a:tblGrid>
              <a:tr h="70786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콜센터 요원 교육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전화 및 방문조사원 교육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655950"/>
                  </a:ext>
                </a:extLst>
              </a:tr>
              <a:tr h="707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교육대상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조사자 전용 콜센터 요원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전화 </a:t>
                      </a:r>
                      <a:r>
                        <a:rPr lang="ko-KR" altLang="en-US" sz="1400" dirty="0" err="1"/>
                        <a:t>밎</a:t>
                      </a:r>
                      <a:r>
                        <a:rPr lang="ko-KR" altLang="en-US" sz="1400" dirty="0"/>
                        <a:t> 방문조사원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178382"/>
                  </a:ext>
                </a:extLst>
              </a:tr>
              <a:tr h="707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일시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2023.11.28.</a:t>
                      </a:r>
                      <a:r>
                        <a:rPr lang="en-US" altLang="ko-KR" sz="1400" baseline="0" dirty="0"/>
                        <a:t> 10~12</a:t>
                      </a:r>
                      <a:r>
                        <a:rPr lang="ko-KR" altLang="en-US" sz="1400" baseline="0" dirty="0"/>
                        <a:t>시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2023.12.05. 10~12</a:t>
                      </a:r>
                      <a:r>
                        <a:rPr lang="ko-KR" altLang="en-US" sz="1400" dirty="0"/>
                        <a:t>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228934"/>
                  </a:ext>
                </a:extLst>
              </a:tr>
              <a:tr h="707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장소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한국갤럽 신관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한국갤럽 신관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6189708"/>
                  </a:ext>
                </a:extLst>
              </a:tr>
              <a:tr h="707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교육인원</a:t>
                      </a:r>
                      <a:endParaRPr lang="ko-KR" altLang="en-US" sz="1400" b="1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</a:t>
                      </a:r>
                      <a:r>
                        <a:rPr lang="ko-KR" altLang="en-US" sz="1400" dirty="0"/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2851318"/>
                  </a:ext>
                </a:extLst>
              </a:tr>
              <a:tr h="707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교육내용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사업개요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업무 흐름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중요 일정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시스템 이용방법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콜센터요원 업무</a:t>
                      </a:r>
                      <a:endParaRPr lang="en-US" altLang="ko-KR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사업개요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업무 흐름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중요 일정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시스템 이용방법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전화조사원 업무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방문 조사원 업무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설문지 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79487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D397320-D6C1-3533-0B42-0154116DE6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77"/>
          <a:stretch/>
        </p:blipFill>
        <p:spPr>
          <a:xfrm>
            <a:off x="1096162" y="1618753"/>
            <a:ext cx="4288638" cy="22274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AE6367D-80A8-27C8-2F5C-F6B258BDC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62" y="3972018"/>
            <a:ext cx="4288638" cy="253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478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B4AB71-9853-1A4C-6EAC-B343CAD66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9737" y="1571319"/>
            <a:ext cx="62484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교육 일시</a:t>
            </a:r>
            <a:r>
              <a:rPr lang="en-US" altLang="ko-KR" sz="1400" b="1" dirty="0"/>
              <a:t>: 11</a:t>
            </a:r>
            <a:r>
              <a:rPr lang="ko-KR" altLang="en-US" sz="1400" b="1" dirty="0"/>
              <a:t>월 </a:t>
            </a:r>
            <a:r>
              <a:rPr lang="en-US" altLang="ko-KR" sz="1400" b="1" dirty="0"/>
              <a:t>27-29</a:t>
            </a:r>
            <a:r>
              <a:rPr lang="ko-KR" altLang="en-US" sz="1400" b="1" dirty="0"/>
              <a:t>일</a:t>
            </a:r>
            <a:r>
              <a:rPr lang="en-US" altLang="ko-KR" sz="1400" b="1" dirty="0"/>
              <a:t>(3</a:t>
            </a:r>
            <a:r>
              <a:rPr lang="ko-KR" altLang="en-US" sz="1400" b="1" dirty="0"/>
              <a:t>일간</a:t>
            </a:r>
            <a:r>
              <a:rPr lang="en-US" altLang="ko-KR" sz="1400" b="1" dirty="0"/>
              <a:t>), 14</a:t>
            </a:r>
            <a:r>
              <a:rPr lang="ko-KR" altLang="en-US" sz="1400" b="1" dirty="0"/>
              <a:t>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대상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전국 참여 보건소</a:t>
            </a:r>
            <a:r>
              <a:rPr lang="en-US" altLang="ko-KR" sz="1400" b="1" dirty="0"/>
              <a:t> &amp;</a:t>
            </a:r>
            <a:r>
              <a:rPr lang="ko-KR" altLang="en-US" sz="1400" b="1" dirty="0"/>
              <a:t> 민간의료 기관의 행정담당자 및 채혈담당자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교육 방법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줌 온라인 교육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채혈 기관 교육 참여 현황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AA8E0F-A09F-B90B-E3C9-2626D02CA4A6}"/>
              </a:ext>
            </a:extLst>
          </p:cNvPr>
          <p:cNvSpPr/>
          <p:nvPr/>
        </p:nvSpPr>
        <p:spPr>
          <a:xfrm flipH="1" flipV="1">
            <a:off x="188258" y="228692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D1308B-06A1-FBF5-91C1-6C2B6028B399}"/>
              </a:ext>
            </a:extLst>
          </p:cNvPr>
          <p:cNvSpPr/>
          <p:nvPr/>
        </p:nvSpPr>
        <p:spPr>
          <a:xfrm flipH="1" flipV="1">
            <a:off x="367552" y="228690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5D903B92-6681-FF1B-DE48-BF616EB57DF6}"/>
              </a:ext>
            </a:extLst>
          </p:cNvPr>
          <p:cNvSpPr txBox="1"/>
          <p:nvPr/>
        </p:nvSpPr>
        <p:spPr>
          <a:xfrm>
            <a:off x="453656" y="151218"/>
            <a:ext cx="115222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23225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dirty="0">
                <a:latin typeface="KoPubWorld돋움체 Bold"/>
                <a:ea typeface="KoPubWorld돋움체 Bold"/>
              </a:rPr>
              <a:t>조사수행과정</a:t>
            </a:r>
            <a:endParaRPr kumimoji="0" lang="ko-KR" altLang="en-US" sz="2000" b="1" i="0" u="none" strike="noStrike" kern="1200" cap="none" spc="0" normalizeH="0" baseline="0" dirty="0">
              <a:solidFill>
                <a:srgbClr val="000000"/>
              </a:solidFill>
              <a:latin typeface="KoPubWorld돋움체 Bold"/>
              <a:ea typeface="KoPubWorld돋움체 Bold"/>
            </a:endParaRPr>
          </a:p>
          <a:p>
            <a:pPr lvl="0">
              <a:defRPr/>
            </a:pPr>
            <a:r>
              <a:rPr lang="ko-KR" altLang="en-US" sz="4400" b="1" dirty="0">
                <a:latin typeface="KoPubWorld돋움체 Bold"/>
                <a:ea typeface="KoPubWorld돋움체 Bold"/>
              </a:rPr>
              <a:t>채혈 담당자 교육 </a:t>
            </a:r>
            <a:endParaRPr kumimoji="0" lang="ko-KR" altLang="en-US" sz="4400" b="1" i="0" u="none" strike="noStrike" kern="1200" cap="none" spc="0" normalizeH="0" baseline="0" dirty="0">
              <a:solidFill>
                <a:srgbClr val="FF000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1BDCE4-9130-E432-6774-B8F306FF3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71" y="1571319"/>
            <a:ext cx="4439095" cy="249173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809452A-84B7-ED81-E5B2-8803DE693F2E}"/>
              </a:ext>
            </a:extLst>
          </p:cNvPr>
          <p:cNvGrpSpPr/>
          <p:nvPr/>
        </p:nvGrpSpPr>
        <p:grpSpPr>
          <a:xfrm>
            <a:off x="300774" y="4059611"/>
            <a:ext cx="2798534" cy="1809750"/>
            <a:chOff x="700284" y="1784004"/>
            <a:chExt cx="3208722" cy="186177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F9E96AF-62C4-BA25-B764-0466CB344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759" t="4413" r="1833" b="34411"/>
            <a:stretch/>
          </p:blipFill>
          <p:spPr>
            <a:xfrm>
              <a:off x="700284" y="1784004"/>
              <a:ext cx="3208722" cy="1236042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C83CF8F-9C0B-2B6A-3DEC-F17B0BECAF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0284" y="3000151"/>
              <a:ext cx="3208722" cy="645627"/>
              <a:chOff x="0" y="2362200"/>
              <a:chExt cx="12192000" cy="212598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97D00BF-7143-BF75-43D1-2E4511DDF1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4444" b="34556"/>
              <a:stretch/>
            </p:blipFill>
            <p:spPr>
              <a:xfrm>
                <a:off x="0" y="2362200"/>
                <a:ext cx="12192000" cy="2125980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475EDCA-7119-C0FC-EB10-41C6CCEB94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4520" t="65385" r="34330" b="3615"/>
              <a:stretch/>
            </p:blipFill>
            <p:spPr>
              <a:xfrm>
                <a:off x="4181856" y="2362200"/>
                <a:ext cx="3797808" cy="2125980"/>
              </a:xfrm>
              <a:prstGeom prst="rect">
                <a:avLst/>
              </a:prstGeom>
            </p:spPr>
          </p:pic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ACFE999-23CA-1781-73C9-EE4EB4F99C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44" t="20512" r="20253" b="26404"/>
          <a:stretch/>
        </p:blipFill>
        <p:spPr>
          <a:xfrm>
            <a:off x="3125928" y="4040815"/>
            <a:ext cx="2972009" cy="180975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29A0D47-D91C-9F1B-83CD-3084BB9EE225}"/>
              </a:ext>
            </a:extLst>
          </p:cNvPr>
          <p:cNvGraphicFramePr>
            <a:graphicFrameLocks noGrp="1"/>
          </p:cNvGraphicFramePr>
          <p:nvPr/>
        </p:nvGraphicFramePr>
        <p:xfrm>
          <a:off x="6763024" y="3445525"/>
          <a:ext cx="5128202" cy="157322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29464">
                  <a:extLst>
                    <a:ext uri="{9D8B030D-6E8A-4147-A177-3AD203B41FA5}">
                      <a16:colId xmlns:a16="http://schemas.microsoft.com/office/drawing/2014/main" val="1537969557"/>
                    </a:ext>
                  </a:extLst>
                </a:gridCol>
                <a:gridCol w="1028211">
                  <a:extLst>
                    <a:ext uri="{9D8B030D-6E8A-4147-A177-3AD203B41FA5}">
                      <a16:colId xmlns:a16="http://schemas.microsoft.com/office/drawing/2014/main" val="3055964913"/>
                    </a:ext>
                  </a:extLst>
                </a:gridCol>
                <a:gridCol w="1015358">
                  <a:extLst>
                    <a:ext uri="{9D8B030D-6E8A-4147-A177-3AD203B41FA5}">
                      <a16:colId xmlns:a16="http://schemas.microsoft.com/office/drawing/2014/main" val="1109282918"/>
                    </a:ext>
                  </a:extLst>
                </a:gridCol>
                <a:gridCol w="989653">
                  <a:extLst>
                    <a:ext uri="{9D8B030D-6E8A-4147-A177-3AD203B41FA5}">
                      <a16:colId xmlns:a16="http://schemas.microsoft.com/office/drawing/2014/main" val="3371295411"/>
                    </a:ext>
                  </a:extLst>
                </a:gridCol>
                <a:gridCol w="565516">
                  <a:extLst>
                    <a:ext uri="{9D8B030D-6E8A-4147-A177-3AD203B41FA5}">
                      <a16:colId xmlns:a16="http://schemas.microsoft.com/office/drawing/2014/main" val="3432131153"/>
                    </a:ext>
                  </a:extLst>
                </a:gridCol>
              </a:tblGrid>
              <a:tr h="3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>
                          <a:effectLst/>
                        </a:rPr>
                        <a:t>구분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u="none" strike="noStrike" dirty="0">
                          <a:effectLst/>
                        </a:rPr>
                        <a:t>11/27 (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월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)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u="none" strike="noStrike" dirty="0">
                          <a:effectLst/>
                        </a:rPr>
                        <a:t>11/28 (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화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)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u="none" strike="noStrike" dirty="0">
                          <a:effectLst/>
                        </a:rPr>
                        <a:t>11/29 (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수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)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>
                          <a:effectLst/>
                        </a:rPr>
                        <a:t>총계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6516623"/>
                  </a:ext>
                </a:extLst>
              </a:tr>
              <a:tr h="31269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>
                          <a:effectLst/>
                        </a:rPr>
                        <a:t>보건소 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총 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260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개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)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96</a:t>
                      </a:r>
                      <a:r>
                        <a:rPr lang="ko-KR" altLang="en-US" sz="1200" u="none" strike="noStrike" dirty="0">
                          <a:effectLst/>
                        </a:rPr>
                        <a:t>명  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52</a:t>
                      </a:r>
                      <a:r>
                        <a:rPr lang="ko-KR" altLang="en-US" sz="1200" u="none" strike="noStrike">
                          <a:effectLst/>
                        </a:rPr>
                        <a:t>명 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38</a:t>
                      </a:r>
                      <a:r>
                        <a:rPr lang="ko-KR" altLang="en-US" sz="1200" u="none" strike="noStrike">
                          <a:effectLst/>
                        </a:rPr>
                        <a:t>명 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186</a:t>
                      </a:r>
                      <a:r>
                        <a:rPr lang="ko-KR" altLang="en-US" sz="1200" u="none" strike="noStrike">
                          <a:effectLst/>
                        </a:rPr>
                        <a:t>명 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3863615"/>
                  </a:ext>
                </a:extLst>
              </a:tr>
              <a:tr h="31269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>
                          <a:effectLst/>
                        </a:rPr>
                        <a:t>의료기관 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총 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81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개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)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8</a:t>
                      </a:r>
                      <a:r>
                        <a:rPr lang="ko-KR" altLang="en-US" sz="1200" u="none" strike="noStrike" dirty="0">
                          <a:effectLst/>
                        </a:rPr>
                        <a:t>명 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11</a:t>
                      </a:r>
                      <a:r>
                        <a:rPr lang="ko-KR" altLang="en-US" sz="1200" u="none" strike="noStrike">
                          <a:effectLst/>
                        </a:rPr>
                        <a:t>명 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15</a:t>
                      </a:r>
                      <a:r>
                        <a:rPr lang="ko-KR" altLang="en-US" sz="1200" u="none" strike="noStrike">
                          <a:effectLst/>
                        </a:rPr>
                        <a:t>명 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34</a:t>
                      </a:r>
                      <a:r>
                        <a:rPr lang="ko-KR" altLang="en-US" sz="1200" u="none" strike="noStrike">
                          <a:effectLst/>
                        </a:rPr>
                        <a:t>명 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4443456"/>
                  </a:ext>
                </a:extLst>
              </a:tr>
              <a:tr h="31269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>
                          <a:effectLst/>
                        </a:rPr>
                        <a:t>소속 확인 불가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83</a:t>
                      </a:r>
                      <a:r>
                        <a:rPr lang="ko-KR" altLang="en-US" sz="1200" u="none" strike="noStrike">
                          <a:effectLst/>
                        </a:rPr>
                        <a:t>명 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70</a:t>
                      </a:r>
                      <a:r>
                        <a:rPr lang="ko-KR" altLang="en-US" sz="1200" u="none" strike="noStrike">
                          <a:effectLst/>
                        </a:rPr>
                        <a:t>명 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21</a:t>
                      </a:r>
                      <a:r>
                        <a:rPr lang="ko-KR" altLang="en-US" sz="1200" u="none" strike="noStrike">
                          <a:effectLst/>
                        </a:rPr>
                        <a:t>명 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174</a:t>
                      </a:r>
                      <a:r>
                        <a:rPr lang="ko-KR" altLang="en-US" sz="1200" u="none" strike="noStrike">
                          <a:effectLst/>
                        </a:rPr>
                        <a:t>명 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7062315"/>
                  </a:ext>
                </a:extLst>
              </a:tr>
              <a:tr h="31269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</a:rPr>
                        <a:t>합 </a:t>
                      </a:r>
                      <a:r>
                        <a:rPr lang="en-US" altLang="ko-KR" sz="14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총 </a:t>
                      </a:r>
                      <a:r>
                        <a:rPr lang="en-US" altLang="ko-KR" sz="1400" b="1" u="none" strike="noStrike" dirty="0">
                          <a:effectLst/>
                        </a:rPr>
                        <a:t>341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개</a:t>
                      </a:r>
                      <a:r>
                        <a:rPr lang="en-US" altLang="ko-KR" sz="1400" b="1" u="none" strike="noStrike" dirty="0">
                          <a:effectLst/>
                        </a:rPr>
                        <a:t>)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u="none" strike="noStrike" dirty="0">
                          <a:effectLst/>
                        </a:rPr>
                        <a:t>187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명 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u="none" strike="noStrike" dirty="0">
                          <a:effectLst/>
                        </a:rPr>
                        <a:t>133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명 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u="none" strike="noStrike" dirty="0">
                          <a:effectLst/>
                        </a:rPr>
                        <a:t>74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명 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u="none" strike="noStrike" dirty="0">
                          <a:effectLst/>
                        </a:rPr>
                        <a:t>394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명 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26404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87623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flipH="1" flipV="1">
            <a:off x="188258" y="228692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flipH="1" flipV="1">
            <a:off x="367552" y="228690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53656" y="151218"/>
            <a:ext cx="110025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latin typeface="KoPubWorld돋움체 Bold"/>
                <a:ea typeface="KoPubWorld돋움체 Bold"/>
              </a:rPr>
              <a:t>조사수행과정</a:t>
            </a:r>
          </a:p>
          <a:p>
            <a:pPr lvl="0">
              <a:defRPr/>
            </a:pPr>
            <a:r>
              <a:rPr lang="ko-KR" altLang="en-US" sz="4400" b="1" dirty="0">
                <a:latin typeface="KoPubWorld돋움체 Bold"/>
                <a:ea typeface="KoPubWorld돋움체 Bold"/>
              </a:rPr>
              <a:t>중앙연구진 연구진행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2807349" y="4909197"/>
            <a:ext cx="6577302" cy="1487741"/>
            <a:chOff x="1963092" y="5093195"/>
            <a:chExt cx="6623257" cy="148774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/>
            <a:srcRect t="12680" b="37720"/>
            <a:stretch>
              <a:fillRect/>
            </a:stretch>
          </p:blipFill>
          <p:spPr>
            <a:xfrm>
              <a:off x="1963092" y="5093195"/>
              <a:ext cx="5315869" cy="1483242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rcRect l="25000" t="62180" r="50000" b="12820"/>
            <a:stretch>
              <a:fillRect/>
            </a:stretch>
          </p:blipFill>
          <p:spPr>
            <a:xfrm>
              <a:off x="7267784" y="5093195"/>
              <a:ext cx="1318565" cy="741692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2"/>
            <a:srcRect l="50000" t="62290" r="25180" b="12710"/>
            <a:stretch>
              <a:fillRect/>
            </a:stretch>
          </p:blipFill>
          <p:spPr>
            <a:xfrm>
              <a:off x="7277294" y="5839244"/>
              <a:ext cx="1309055" cy="741692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503461" y="1529771"/>
            <a:ext cx="11185078" cy="2984710"/>
            <a:chOff x="577271" y="1529771"/>
            <a:chExt cx="10716044" cy="2450732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/>
            <a:srcRect t="14660" r="1130"/>
            <a:stretch>
              <a:fillRect/>
            </a:stretch>
          </p:blipFill>
          <p:spPr>
            <a:xfrm>
              <a:off x="6000655" y="1529771"/>
              <a:ext cx="5292661" cy="2450732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/>
            <a:srcRect t="14560"/>
            <a:stretch>
              <a:fillRect/>
            </a:stretch>
          </p:blipFill>
          <p:spPr>
            <a:xfrm>
              <a:off x="577271" y="1529771"/>
              <a:ext cx="5292661" cy="24258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\\Server\맥공유\템플릿 시안 3개\시안1\TemporaryCustom_PS_File2.jpg"/>
          <p:cNvPicPr>
            <a:picLocks noChangeAspect="1" noChangeArrowheads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4624"/>
            <a:ext cx="12192000" cy="6902624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74" y="1796058"/>
            <a:ext cx="8334375" cy="3456384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ko-KR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I. </a:t>
            </a:r>
            <a:r>
              <a:rPr lang="ko-KR" altLang="en-US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코로나</a:t>
            </a:r>
            <a:r>
              <a:rPr lang="en-US" altLang="ko-KR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19 </a:t>
            </a:r>
            <a:r>
              <a:rPr lang="ko-KR" altLang="en-US" dirty="0" err="1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항체양성률조사의</a:t>
            </a:r>
            <a:r>
              <a:rPr lang="ko-KR" altLang="en-US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배경 및 의의</a:t>
            </a:r>
            <a:endParaRPr lang="en-US" altLang="ko-KR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II. </a:t>
            </a:r>
            <a:r>
              <a:rPr lang="ko-KR" altLang="en-US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코로나</a:t>
            </a:r>
            <a:r>
              <a:rPr lang="en-US" altLang="ko-KR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19 </a:t>
            </a:r>
            <a:r>
              <a:rPr lang="ko-KR" altLang="en-US" dirty="0" err="1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항체양성률조사</a:t>
            </a:r>
            <a:r>
              <a:rPr lang="ko-KR" altLang="en-US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수행 과정</a:t>
            </a:r>
            <a:endParaRPr lang="en-US" altLang="ko-KR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III. </a:t>
            </a:r>
            <a:r>
              <a:rPr lang="ko-KR" altLang="en-US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코로나</a:t>
            </a:r>
            <a:r>
              <a:rPr lang="en-US" altLang="ko-KR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19 </a:t>
            </a:r>
            <a:r>
              <a:rPr lang="ko-KR" altLang="en-US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항체양성률조사 주요 조사 결과</a:t>
            </a:r>
            <a:endParaRPr lang="en-US" altLang="ko-KR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IV. </a:t>
            </a:r>
            <a:r>
              <a:rPr lang="ko-KR" altLang="en-US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추후 일정</a:t>
            </a:r>
            <a:endParaRPr lang="en-US" altLang="ko-KR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6" name="내용 개체 틀 2"/>
          <p:cNvSpPr txBox="1"/>
          <p:nvPr/>
        </p:nvSpPr>
        <p:spPr>
          <a:xfrm>
            <a:off x="1981200" y="168966"/>
            <a:ext cx="8229600" cy="104545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endParaRPr lang="ko-KR" altLang="en-US" sz="3200">
              <a:latin typeface="바른돋움Pro 1"/>
              <a:ea typeface="바른돋움Pro 1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23CED-5E60-AE5E-B325-ED98B00B6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1ADAE765-0714-49A0-A688-A1E5B9843E24}"/>
              </a:ext>
            </a:extLst>
          </p:cNvPr>
          <p:cNvGraphicFramePr>
            <a:graphicFrameLocks/>
          </p:cNvGraphicFramePr>
          <p:nvPr/>
        </p:nvGraphicFramePr>
        <p:xfrm>
          <a:off x="403552" y="1443890"/>
          <a:ext cx="8304449" cy="5180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4CB9AA43-2552-BB4C-4A01-D0AEEC26BA33}"/>
              </a:ext>
            </a:extLst>
          </p:cNvPr>
          <p:cNvSpPr/>
          <p:nvPr/>
        </p:nvSpPr>
        <p:spPr>
          <a:xfrm>
            <a:off x="8569439" y="1703372"/>
            <a:ext cx="1918800" cy="3094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 조사 대상자의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74%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90B2C8-728F-231E-D83F-A94E4184D65F}"/>
              </a:ext>
            </a:extLst>
          </p:cNvPr>
          <p:cNvSpPr/>
          <p:nvPr/>
        </p:nvSpPr>
        <p:spPr>
          <a:xfrm>
            <a:off x="7641239" y="6350581"/>
            <a:ext cx="191845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C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▲ </a:t>
            </a:r>
            <a:endParaRPr lang="en-US" altLang="ko-KR" sz="1200" dirty="0">
              <a:solidFill>
                <a:srgbClr val="C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rgbClr val="C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조사종료 </a:t>
            </a:r>
            <a:r>
              <a:rPr lang="en-US" altLang="ko-KR" sz="1200" dirty="0">
                <a:solidFill>
                  <a:srgbClr val="C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(12/27)</a:t>
            </a:r>
            <a:endParaRPr lang="ko-KR" altLang="en-US" sz="1200" dirty="0">
              <a:solidFill>
                <a:srgbClr val="C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EB5C55-2B0F-FC56-B4EF-248F3CF23392}"/>
              </a:ext>
            </a:extLst>
          </p:cNvPr>
          <p:cNvSpPr/>
          <p:nvPr/>
        </p:nvSpPr>
        <p:spPr>
          <a:xfrm>
            <a:off x="403552" y="6306553"/>
            <a:ext cx="1560139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C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▲ </a:t>
            </a:r>
            <a:endParaRPr lang="en-US" altLang="ko-KR" sz="1200" dirty="0">
              <a:solidFill>
                <a:srgbClr val="C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rgbClr val="C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조사시작 </a:t>
            </a:r>
            <a:r>
              <a:rPr lang="en-US" altLang="ko-KR" sz="1200" dirty="0">
                <a:solidFill>
                  <a:srgbClr val="C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(12/4)</a:t>
            </a:r>
            <a:endParaRPr lang="ko-KR" altLang="en-US" sz="1200" dirty="0">
              <a:solidFill>
                <a:srgbClr val="C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26C309-8440-927B-0FAE-83FA22A264A6}"/>
              </a:ext>
            </a:extLst>
          </p:cNvPr>
          <p:cNvSpPr/>
          <p:nvPr/>
        </p:nvSpPr>
        <p:spPr>
          <a:xfrm flipH="1" flipV="1">
            <a:off x="188258" y="228692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C58F7C-5EB9-34E6-BF21-6D9286FFE19A}"/>
              </a:ext>
            </a:extLst>
          </p:cNvPr>
          <p:cNvSpPr/>
          <p:nvPr/>
        </p:nvSpPr>
        <p:spPr>
          <a:xfrm flipH="1" flipV="1">
            <a:off x="367552" y="228690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40C5F3-6099-BEBD-769E-9883947C074E}"/>
              </a:ext>
            </a:extLst>
          </p:cNvPr>
          <p:cNvSpPr txBox="1"/>
          <p:nvPr/>
        </p:nvSpPr>
        <p:spPr>
          <a:xfrm>
            <a:off x="453656" y="151218"/>
            <a:ext cx="110025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latin typeface="KoPubWorld돋움체 Bold"/>
                <a:ea typeface="KoPubWorld돋움체 Bold"/>
              </a:rPr>
              <a:t>조사수행과정</a:t>
            </a:r>
          </a:p>
          <a:p>
            <a:pPr rtl="0">
              <a:defRPr sz="144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en-US" altLang="ko-KR" sz="4400" b="1" dirty="0">
                <a:ea typeface="KoPubWorld돋움체 Bold"/>
              </a:rPr>
              <a:t>4차 </a:t>
            </a:r>
            <a:r>
              <a:rPr lang="en-US" altLang="ko-KR" sz="4400" b="1" dirty="0" err="1">
                <a:ea typeface="KoPubWorld돋움체 Bold"/>
              </a:rPr>
              <a:t>조사</a:t>
            </a:r>
            <a:r>
              <a:rPr lang="en-US" altLang="ko-KR" sz="4400" b="1" dirty="0">
                <a:ea typeface="KoPubWorld돋움체 Bold"/>
              </a:rPr>
              <a:t> </a:t>
            </a:r>
            <a:r>
              <a:rPr lang="ko-KR" altLang="ko-KR" sz="4400" b="1" dirty="0">
                <a:ea typeface="KoPubWorld돋움체 Bold"/>
              </a:rPr>
              <a:t>일</a:t>
            </a:r>
            <a:r>
              <a:rPr lang="ko-KR" altLang="en-US" sz="4400" b="1" dirty="0">
                <a:ea typeface="KoPubWorld돋움체 Bold"/>
              </a:rPr>
              <a:t>일</a:t>
            </a:r>
            <a:r>
              <a:rPr lang="ko-KR" altLang="ko-KR" sz="4400" b="1" dirty="0">
                <a:ea typeface="KoPubWorld돋움체 Bold"/>
              </a:rPr>
              <a:t> </a:t>
            </a:r>
            <a:r>
              <a:rPr lang="ko-KR" altLang="en-US" sz="4400" b="1" dirty="0">
                <a:ea typeface="KoPubWorld돋움체 Bold"/>
              </a:rPr>
              <a:t>진행률</a:t>
            </a:r>
            <a:endParaRPr lang="en-US" altLang="ko-KR" sz="4400" b="1" dirty="0">
              <a:ea typeface="KoPubWorld돋움체 Bold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4BA36B-FB28-C58A-9E24-CF8CBBBDAA35}"/>
              </a:ext>
            </a:extLst>
          </p:cNvPr>
          <p:cNvSpPr/>
          <p:nvPr/>
        </p:nvSpPr>
        <p:spPr>
          <a:xfrm>
            <a:off x="8492577" y="2697321"/>
            <a:ext cx="1918800" cy="254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ea typeface="KoPubWorld돋움체 Bold" panose="00000800000000000000" pitchFamily="2" charset="-127"/>
              </a:rPr>
              <a:t>3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ea typeface="KoPubWorld돋움체 Bold" panose="00000800000000000000" pitchFamily="2" charset="-127"/>
              </a:rPr>
              <a:t>차 조사 대상자의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ea typeface="KoPubWorld돋움체 Bold" panose="00000800000000000000" pitchFamily="2" charset="-127"/>
              </a:rPr>
              <a:t>58%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ea typeface="KoPubWorld돋움체 Bold" panose="00000800000000000000" pitchFamily="2" charset="-127"/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4B7593-F8CD-3DD7-096D-620118D81E5C}"/>
              </a:ext>
            </a:extLst>
          </p:cNvPr>
          <p:cNvSpPr/>
          <p:nvPr/>
        </p:nvSpPr>
        <p:spPr>
          <a:xfrm>
            <a:off x="8649730" y="2253416"/>
            <a:ext cx="2235605" cy="3094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ea typeface="KoPubWorld돋움체 Bold" panose="00000800000000000000" pitchFamily="2" charset="-127"/>
              </a:rPr>
              <a:t>4</a:t>
            </a:r>
            <a:r>
              <a:rPr lang="ko-KR" altLang="en-US" sz="1400" b="1" dirty="0">
                <a:solidFill>
                  <a:srgbClr val="FF0000"/>
                </a:solidFill>
                <a:ea typeface="KoPubWorld돋움체 Bold" panose="00000800000000000000" pitchFamily="2" charset="-127"/>
              </a:rPr>
              <a:t>차 조사 대상자의 </a:t>
            </a:r>
            <a:r>
              <a:rPr lang="en-US" altLang="ko-KR" sz="1400" b="1" dirty="0">
                <a:solidFill>
                  <a:srgbClr val="FF0000"/>
                </a:solidFill>
                <a:ea typeface="KoPubWorld돋움체 Bold" panose="00000800000000000000" pitchFamily="2" charset="-127"/>
              </a:rPr>
              <a:t>65%</a:t>
            </a:r>
            <a:r>
              <a:rPr lang="ko-KR" altLang="en-US" sz="1400" b="1" dirty="0">
                <a:solidFill>
                  <a:srgbClr val="FF0000"/>
                </a:solidFill>
                <a:ea typeface="KoPubWorld돋움체 Bold" panose="00000800000000000000" pitchFamily="2" charset="-127"/>
              </a:rPr>
              <a:t> 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26A66D-3AC6-96E3-F13F-0F08BB9DE87A}"/>
              </a:ext>
            </a:extLst>
          </p:cNvPr>
          <p:cNvCxnSpPr>
            <a:cxnSpLocks/>
          </p:cNvCxnSpPr>
          <p:nvPr/>
        </p:nvCxnSpPr>
        <p:spPr>
          <a:xfrm flipV="1">
            <a:off x="3102223" y="3949700"/>
            <a:ext cx="0" cy="2137029"/>
          </a:xfrm>
          <a:prstGeom prst="line">
            <a:avLst/>
          </a:prstGeom>
          <a:ln w="41275">
            <a:solidFill>
              <a:schemeClr val="tx1"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C9127A1-7E14-40A5-26B1-B3E879A65849}"/>
              </a:ext>
            </a:extLst>
          </p:cNvPr>
          <p:cNvCxnSpPr>
            <a:cxnSpLocks/>
          </p:cNvCxnSpPr>
          <p:nvPr/>
        </p:nvCxnSpPr>
        <p:spPr>
          <a:xfrm flipV="1">
            <a:off x="5348218" y="2032253"/>
            <a:ext cx="0" cy="4032000"/>
          </a:xfrm>
          <a:prstGeom prst="line">
            <a:avLst/>
          </a:prstGeom>
          <a:ln w="41275">
            <a:solidFill>
              <a:schemeClr val="tx1"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F23B7BC-C77E-CFA0-D20C-C3E1065116DA}"/>
              </a:ext>
            </a:extLst>
          </p:cNvPr>
          <p:cNvCxnSpPr>
            <a:cxnSpLocks/>
          </p:cNvCxnSpPr>
          <p:nvPr/>
        </p:nvCxnSpPr>
        <p:spPr>
          <a:xfrm flipV="1">
            <a:off x="7565003" y="1625853"/>
            <a:ext cx="0" cy="4428000"/>
          </a:xfrm>
          <a:prstGeom prst="line">
            <a:avLst/>
          </a:prstGeom>
          <a:ln w="41275">
            <a:solidFill>
              <a:schemeClr val="tx1"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C04D13B-FEEF-1A4F-C2FA-C8D4F7D66FF6}"/>
              </a:ext>
            </a:extLst>
          </p:cNvPr>
          <p:cNvCxnSpPr>
            <a:cxnSpLocks/>
          </p:cNvCxnSpPr>
          <p:nvPr/>
        </p:nvCxnSpPr>
        <p:spPr>
          <a:xfrm>
            <a:off x="1435100" y="5842000"/>
            <a:ext cx="1548000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0D95B8B-F184-2967-186B-5422615FCC4C}"/>
              </a:ext>
            </a:extLst>
          </p:cNvPr>
          <p:cNvSpPr/>
          <p:nvPr/>
        </p:nvSpPr>
        <p:spPr>
          <a:xfrm>
            <a:off x="1755872" y="5841999"/>
            <a:ext cx="1354670" cy="233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주차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A189753-865E-B245-5E38-77177A97565F}"/>
              </a:ext>
            </a:extLst>
          </p:cNvPr>
          <p:cNvCxnSpPr>
            <a:cxnSpLocks/>
          </p:cNvCxnSpPr>
          <p:nvPr/>
        </p:nvCxnSpPr>
        <p:spPr>
          <a:xfrm>
            <a:off x="3373618" y="5841999"/>
            <a:ext cx="1692000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340696D-2405-3173-A82A-1FAE8B4586C1}"/>
              </a:ext>
            </a:extLst>
          </p:cNvPr>
          <p:cNvSpPr/>
          <p:nvPr/>
        </p:nvSpPr>
        <p:spPr>
          <a:xfrm>
            <a:off x="3742015" y="5841998"/>
            <a:ext cx="906184" cy="233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주차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60B6358-995A-292F-0ABA-944FC0408445}"/>
              </a:ext>
            </a:extLst>
          </p:cNvPr>
          <p:cNvCxnSpPr>
            <a:cxnSpLocks/>
          </p:cNvCxnSpPr>
          <p:nvPr/>
        </p:nvCxnSpPr>
        <p:spPr>
          <a:xfrm>
            <a:off x="5544095" y="5841998"/>
            <a:ext cx="1872000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45691F6-AF95-805D-2CF3-A9E3188E4DF5}"/>
              </a:ext>
            </a:extLst>
          </p:cNvPr>
          <p:cNvSpPr/>
          <p:nvPr/>
        </p:nvSpPr>
        <p:spPr>
          <a:xfrm>
            <a:off x="5864867" y="5841997"/>
            <a:ext cx="1354670" cy="233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주차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E64475F-72F9-5AC9-50F3-39B4C135AE24}"/>
              </a:ext>
            </a:extLst>
          </p:cNvPr>
          <p:cNvCxnSpPr>
            <a:cxnSpLocks/>
          </p:cNvCxnSpPr>
          <p:nvPr/>
        </p:nvCxnSpPr>
        <p:spPr>
          <a:xfrm>
            <a:off x="7736577" y="5841997"/>
            <a:ext cx="756000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455CDB9-2F36-D8AC-15F6-B17286863C50}"/>
              </a:ext>
            </a:extLst>
          </p:cNvPr>
          <p:cNvSpPr/>
          <p:nvPr/>
        </p:nvSpPr>
        <p:spPr>
          <a:xfrm>
            <a:off x="7774655" y="5841996"/>
            <a:ext cx="667731" cy="233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주차</a:t>
            </a: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A6EC4047-F136-6EF7-4229-28FD6AB760F9}"/>
              </a:ext>
            </a:extLst>
          </p:cNvPr>
          <p:cNvGraphicFramePr>
            <a:graphicFrameLocks/>
          </p:cNvGraphicFramePr>
          <p:nvPr/>
        </p:nvGraphicFramePr>
        <p:xfrm>
          <a:off x="9528227" y="3659654"/>
          <a:ext cx="2419350" cy="2903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C4C8B4CF-D991-FCD0-21CB-83376F78558D}"/>
              </a:ext>
            </a:extLst>
          </p:cNvPr>
          <p:cNvSpPr/>
          <p:nvPr/>
        </p:nvSpPr>
        <p:spPr>
          <a:xfrm>
            <a:off x="9869648" y="3388064"/>
            <a:ext cx="1918800" cy="254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ea typeface="KoPubWorld돋움체 Bold" panose="00000800000000000000" pitchFamily="2" charset="-127"/>
              </a:rPr>
              <a:t>향후 </a:t>
            </a:r>
            <a:r>
              <a:rPr lang="en-US" altLang="ko-KR" sz="1200" b="1" dirty="0">
                <a:solidFill>
                  <a:schemeClr val="tx1"/>
                </a:solidFill>
                <a:ea typeface="KoPubWorld돋움체 Bold" panose="00000800000000000000" pitchFamily="2" charset="-127"/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  <a:ea typeface="KoPubWorld돋움체 Bold" panose="00000800000000000000" pitchFamily="2" charset="-127"/>
              </a:rPr>
              <a:t>차 조사 참여 의사</a:t>
            </a:r>
          </a:p>
        </p:txBody>
      </p:sp>
      <p:sp>
        <p:nvSpPr>
          <p:cNvPr id="14" name="화살표: 위로 굽음 13">
            <a:extLst>
              <a:ext uri="{FF2B5EF4-FFF2-40B4-BE49-F238E27FC236}">
                <a16:creationId xmlns:a16="http://schemas.microsoft.com/office/drawing/2014/main" id="{03FE1584-9793-1A5C-B299-43403CF120D6}"/>
              </a:ext>
            </a:extLst>
          </p:cNvPr>
          <p:cNvSpPr/>
          <p:nvPr/>
        </p:nvSpPr>
        <p:spPr>
          <a:xfrm flipV="1">
            <a:off x="10727541" y="2375011"/>
            <a:ext cx="453615" cy="951948"/>
          </a:xfrm>
          <a:prstGeom prst="bentUpArrow">
            <a:avLst>
              <a:gd name="adj1" fmla="val 23320"/>
              <a:gd name="adj2" fmla="val 31860"/>
              <a:gd name="adj3" fmla="val 50000"/>
            </a:avLst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0295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32905-C3ED-E2FD-4EB2-81B43736D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\\Server\맥공유\템플릿 시안 3개\시안1\TemporaryCustom_PS_File2.jpg">
            <a:extLst>
              <a:ext uri="{FF2B5EF4-FFF2-40B4-BE49-F238E27FC236}">
                <a16:creationId xmlns:a16="http://schemas.microsoft.com/office/drawing/2014/main" id="{A4667060-14E2-999B-1BA5-431CD9AC0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4624"/>
            <a:ext cx="12192000" cy="690262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8F8E8E-522D-0464-9A10-628614507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9874" y="1796058"/>
            <a:ext cx="8334375" cy="3456384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I.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코로나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19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항체양성률조사의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배경 및 의의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II.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코로나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19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항체양성률조사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수행 과정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III. </a:t>
            </a:r>
            <a:r>
              <a:rPr lang="ko-KR" altLang="en-US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코로나</a:t>
            </a:r>
            <a:r>
              <a:rPr lang="en-US" altLang="ko-KR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19 </a:t>
            </a:r>
            <a:r>
              <a:rPr lang="ko-KR" altLang="en-US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항체양성률조사 주요 조사 결과</a:t>
            </a:r>
            <a:endParaRPr lang="en-US" altLang="ko-KR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IV.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추후일정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DF26489-924F-4B78-8517-D3F80F52C8AF}"/>
              </a:ext>
            </a:extLst>
          </p:cNvPr>
          <p:cNvSpPr txBox="1"/>
          <p:nvPr/>
        </p:nvSpPr>
        <p:spPr>
          <a:xfrm>
            <a:off x="1981200" y="168966"/>
            <a:ext cx="8229600" cy="104545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endParaRPr lang="ko-KR" altLang="en-US" sz="3200">
              <a:latin typeface="바른돋움Pro 1"/>
              <a:ea typeface="바른돋움Pro 1"/>
            </a:endParaRPr>
          </a:p>
        </p:txBody>
      </p:sp>
    </p:spTree>
    <p:extLst>
      <p:ext uri="{BB962C8B-B14F-4D97-AF65-F5344CB8AC3E}">
        <p14:creationId xmlns:p14="http://schemas.microsoft.com/office/powerpoint/2010/main" val="2552292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9C4BC235-E18F-E56C-59A1-EECC78C20C21}"/>
              </a:ext>
            </a:extLst>
          </p:cNvPr>
          <p:cNvSpPr/>
          <p:nvPr/>
        </p:nvSpPr>
        <p:spPr>
          <a:xfrm>
            <a:off x="2685608" y="5755893"/>
            <a:ext cx="6231049" cy="368994"/>
          </a:xfrm>
          <a:custGeom>
            <a:avLst/>
            <a:gdLst>
              <a:gd name="connsiteX0" fmla="*/ 0 w 1851620"/>
              <a:gd name="connsiteY0" fmla="*/ 146501 h 878988"/>
              <a:gd name="connsiteX1" fmla="*/ 146501 w 1851620"/>
              <a:gd name="connsiteY1" fmla="*/ 0 h 878988"/>
              <a:gd name="connsiteX2" fmla="*/ 1705119 w 1851620"/>
              <a:gd name="connsiteY2" fmla="*/ 0 h 878988"/>
              <a:gd name="connsiteX3" fmla="*/ 1851620 w 1851620"/>
              <a:gd name="connsiteY3" fmla="*/ 146501 h 878988"/>
              <a:gd name="connsiteX4" fmla="*/ 1851620 w 1851620"/>
              <a:gd name="connsiteY4" fmla="*/ 732487 h 878988"/>
              <a:gd name="connsiteX5" fmla="*/ 1705119 w 1851620"/>
              <a:gd name="connsiteY5" fmla="*/ 878988 h 878988"/>
              <a:gd name="connsiteX6" fmla="*/ 146501 w 1851620"/>
              <a:gd name="connsiteY6" fmla="*/ 878988 h 878988"/>
              <a:gd name="connsiteX7" fmla="*/ 0 w 1851620"/>
              <a:gd name="connsiteY7" fmla="*/ 732487 h 878988"/>
              <a:gd name="connsiteX8" fmla="*/ 0 w 1851620"/>
              <a:gd name="connsiteY8" fmla="*/ 146501 h 87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1620" h="878988">
                <a:moveTo>
                  <a:pt x="0" y="146501"/>
                </a:moveTo>
                <a:cubicBezTo>
                  <a:pt x="0" y="65591"/>
                  <a:pt x="65591" y="0"/>
                  <a:pt x="146501" y="0"/>
                </a:cubicBezTo>
                <a:lnTo>
                  <a:pt x="1705119" y="0"/>
                </a:lnTo>
                <a:cubicBezTo>
                  <a:pt x="1786029" y="0"/>
                  <a:pt x="1851620" y="65591"/>
                  <a:pt x="1851620" y="146501"/>
                </a:cubicBezTo>
                <a:lnTo>
                  <a:pt x="1851620" y="732487"/>
                </a:lnTo>
                <a:cubicBezTo>
                  <a:pt x="1851620" y="813397"/>
                  <a:pt x="1786029" y="878988"/>
                  <a:pt x="1705119" y="878988"/>
                </a:cubicBezTo>
                <a:lnTo>
                  <a:pt x="146501" y="878988"/>
                </a:lnTo>
                <a:cubicBezTo>
                  <a:pt x="65591" y="878988"/>
                  <a:pt x="0" y="813397"/>
                  <a:pt x="0" y="732487"/>
                </a:cubicBezTo>
                <a:lnTo>
                  <a:pt x="0" y="146501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76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41969" tIns="141969" rIns="141969" bIns="141969" anchor="ctr" anchorCtr="0">
            <a:noAutofit/>
          </a:bodyPr>
          <a:lstStyle/>
          <a:p>
            <a:pPr algn="ctr">
              <a:defRPr/>
            </a:pPr>
            <a:r>
              <a:rPr lang="en-US" altLang="ko-KR" sz="1600" b="1" kern="0" dirty="0">
                <a:solidFill>
                  <a:schemeClr val="accent1">
                    <a:lumMod val="75000"/>
                  </a:schemeClr>
                </a:solidFill>
                <a:ea typeface="KoPubWorld돋움체 Bold"/>
              </a:rPr>
              <a:t>Total  participants = 11,271</a:t>
            </a:r>
            <a:r>
              <a:rPr lang="ko-KR" altLang="en-US" sz="1600" b="1" kern="0" dirty="0">
                <a:solidFill>
                  <a:schemeClr val="accent1">
                    <a:lumMod val="75000"/>
                  </a:schemeClr>
                </a:solidFill>
                <a:ea typeface="KoPubWorld돋움체 Bold"/>
              </a:rPr>
              <a:t> </a:t>
            </a:r>
            <a:r>
              <a:rPr lang="en-US" altLang="ko-KR" sz="1600" b="1" kern="0" dirty="0">
                <a:solidFill>
                  <a:schemeClr val="accent1">
                    <a:lumMod val="75000"/>
                  </a:schemeClr>
                </a:solidFill>
                <a:ea typeface="KoPubWorld돋움체 Bold"/>
              </a:rPr>
              <a:t>(65.1%)</a:t>
            </a:r>
            <a:endParaRPr lang="ko-KR" altLang="en-US" sz="1600" b="1" kern="0" dirty="0">
              <a:solidFill>
                <a:schemeClr val="accent1">
                  <a:lumMod val="75000"/>
                </a:schemeClr>
              </a:solidFill>
              <a:ea typeface="KoPubWorld돋움체 Bold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AFA1F6CC-07C1-C564-486E-D315E76F64FD}"/>
              </a:ext>
            </a:extLst>
          </p:cNvPr>
          <p:cNvSpPr/>
          <p:nvPr/>
        </p:nvSpPr>
        <p:spPr>
          <a:xfrm>
            <a:off x="8382229" y="2209326"/>
            <a:ext cx="458258" cy="3532051"/>
          </a:xfrm>
          <a:prstGeom prst="downArrow">
            <a:avLst>
              <a:gd name="adj1" fmla="val 50000"/>
              <a:gd name="adj2" fmla="val 81921"/>
            </a:avLst>
          </a:prstGeom>
          <a:gradFill flip="none" rotWithShape="1">
            <a:gsLst>
              <a:gs pos="47000">
                <a:schemeClr val="accent5">
                  <a:lumMod val="5000"/>
                  <a:lumOff val="95000"/>
                </a:schemeClr>
              </a:gs>
              <a:gs pos="82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 dirty="0">
              <a:latin typeface="KoPubWorld돋움체 Bold"/>
              <a:ea typeface="KoPubWorld돋움체 Bold"/>
              <a:cs typeface="KoPubWorld돋움체 Bold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0DA925-53B8-463F-9243-F99383808982}"/>
              </a:ext>
            </a:extLst>
          </p:cNvPr>
          <p:cNvGraphicFramePr>
            <a:graphicFrameLocks noGrp="1"/>
          </p:cNvGraphicFramePr>
          <p:nvPr/>
        </p:nvGraphicFramePr>
        <p:xfrm>
          <a:off x="647905" y="1029558"/>
          <a:ext cx="1308100" cy="16014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8100">
                  <a:extLst>
                    <a:ext uri="{9D8B030D-6E8A-4147-A177-3AD203B41FA5}">
                      <a16:colId xmlns:a16="http://schemas.microsoft.com/office/drawing/2014/main" val="410302304"/>
                    </a:ext>
                  </a:extLst>
                </a:gridCol>
              </a:tblGrid>
              <a:tr h="5467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a typeface="KoPubWorld돋움체 Bold"/>
                        </a:rPr>
                        <a:t>2022.08</a:t>
                      </a:r>
                      <a:endParaRPr lang="ko-KR" altLang="en-US" sz="1800" b="1" kern="0" dirty="0">
                        <a:solidFill>
                          <a:schemeClr val="accent1">
                            <a:lumMod val="75000"/>
                          </a:schemeClr>
                        </a:solidFill>
                        <a:ea typeface="KoPubWorld돋움체 Bol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05694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a typeface="KoPubWorld돋움체 Bold"/>
                        </a:rPr>
                        <a:t>2022.12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602861"/>
                  </a:ext>
                </a:extLst>
              </a:tr>
              <a:tr h="470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a typeface="KoPubWorld돋움체 Bold"/>
                        </a:rPr>
                        <a:t>2023.04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718153"/>
                  </a:ext>
                </a:extLst>
              </a:tr>
            </a:tbl>
          </a:graphicData>
        </a:graphic>
      </p:graphicFrame>
      <p:sp>
        <p:nvSpPr>
          <p:cNvPr id="85" name="화살표: 아래쪽 84">
            <a:extLst>
              <a:ext uri="{FF2B5EF4-FFF2-40B4-BE49-F238E27FC236}">
                <a16:creationId xmlns:a16="http://schemas.microsoft.com/office/drawing/2014/main" id="{66C273B5-3783-D92D-5EFA-15256D871178}"/>
              </a:ext>
            </a:extLst>
          </p:cNvPr>
          <p:cNvSpPr/>
          <p:nvPr/>
        </p:nvSpPr>
        <p:spPr>
          <a:xfrm>
            <a:off x="2933903" y="1271861"/>
            <a:ext cx="458258" cy="4442357"/>
          </a:xfrm>
          <a:prstGeom prst="downArrow">
            <a:avLst>
              <a:gd name="adj1" fmla="val 50000"/>
              <a:gd name="adj2" fmla="val 79683"/>
            </a:avLst>
          </a:prstGeom>
          <a:gradFill flip="none" rotWithShape="1">
            <a:gsLst>
              <a:gs pos="47000">
                <a:schemeClr val="accent5">
                  <a:lumMod val="5000"/>
                  <a:lumOff val="95000"/>
                </a:schemeClr>
              </a:gs>
              <a:gs pos="82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 dirty="0">
              <a:latin typeface="KoPubWorld돋움체 Bold"/>
              <a:ea typeface="KoPubWorld돋움체 Bold"/>
              <a:cs typeface="KoPubWorld돋움체 Bold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93D49A0-B450-E8CD-18D4-0127A017C1E4}"/>
              </a:ext>
            </a:extLst>
          </p:cNvPr>
          <p:cNvGrpSpPr/>
          <p:nvPr/>
        </p:nvGrpSpPr>
        <p:grpSpPr>
          <a:xfrm>
            <a:off x="188258" y="228690"/>
            <a:ext cx="215294" cy="775355"/>
            <a:chOff x="188258" y="228690"/>
            <a:chExt cx="215294" cy="77535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9D01399-0DA6-83E3-2015-8D85027695A8}"/>
                </a:ext>
              </a:extLst>
            </p:cNvPr>
            <p:cNvSpPr/>
            <p:nvPr/>
          </p:nvSpPr>
          <p:spPr>
            <a:xfrm flipH="1" flipV="1">
              <a:off x="188258" y="228692"/>
              <a:ext cx="116541" cy="7753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2D9218-1C75-FD66-381D-F9846369FD10}"/>
                </a:ext>
              </a:extLst>
            </p:cNvPr>
            <p:cNvSpPr/>
            <p:nvPr/>
          </p:nvSpPr>
          <p:spPr>
            <a:xfrm flipH="1" flipV="1">
              <a:off x="367552" y="228690"/>
              <a:ext cx="36000" cy="7753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747B25-791B-A85D-2729-0C2844B6DEBD}"/>
              </a:ext>
            </a:extLst>
          </p:cNvPr>
          <p:cNvGrpSpPr/>
          <p:nvPr/>
        </p:nvGrpSpPr>
        <p:grpSpPr>
          <a:xfrm>
            <a:off x="188258" y="186548"/>
            <a:ext cx="11280593" cy="817497"/>
            <a:chOff x="188258" y="186548"/>
            <a:chExt cx="11280593" cy="8174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3C19DCC-C876-5BFA-8B15-ABC783FBF10A}"/>
                </a:ext>
              </a:extLst>
            </p:cNvPr>
            <p:cNvSpPr/>
            <p:nvPr/>
          </p:nvSpPr>
          <p:spPr>
            <a:xfrm flipH="1" flipV="1">
              <a:off x="188258" y="228692"/>
              <a:ext cx="116541" cy="7753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05BBBFB-BF57-F842-1EB5-1E0A0D3F6C76}"/>
                </a:ext>
              </a:extLst>
            </p:cNvPr>
            <p:cNvSpPr/>
            <p:nvPr/>
          </p:nvSpPr>
          <p:spPr>
            <a:xfrm flipH="1" flipV="1">
              <a:off x="367552" y="228690"/>
              <a:ext cx="36000" cy="7753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D2003C-75A6-D683-1827-48C18CD00E31}"/>
                </a:ext>
              </a:extLst>
            </p:cNvPr>
            <p:cNvSpPr txBox="1"/>
            <p:nvPr/>
          </p:nvSpPr>
          <p:spPr>
            <a:xfrm>
              <a:off x="466305" y="186548"/>
              <a:ext cx="110025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4</a:t>
              </a:r>
              <a:r>
                <a:rPr lang="en-US" altLang="ko-KR" sz="4000" b="1" baseline="30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th</a:t>
              </a:r>
              <a:r>
                <a:rPr lang="en-US" altLang="ko-KR" sz="4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Follow-up serosurvey</a:t>
              </a:r>
              <a:r>
                <a:rPr lang="ko-KR" altLang="en-US" sz="4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en-US" altLang="ko-KR" sz="3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(2023/12/4~12/27)</a:t>
              </a:r>
              <a:endParaRPr lang="ko-KR" altLang="en-US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CAA67F5A-571C-B02D-6FE5-9E29462C5BC6}"/>
              </a:ext>
            </a:extLst>
          </p:cNvPr>
          <p:cNvSpPr/>
          <p:nvPr/>
        </p:nvSpPr>
        <p:spPr>
          <a:xfrm>
            <a:off x="2540000" y="977130"/>
            <a:ext cx="1223970" cy="479907"/>
          </a:xfrm>
          <a:custGeom>
            <a:avLst/>
            <a:gdLst>
              <a:gd name="connsiteX0" fmla="*/ 0 w 1851620"/>
              <a:gd name="connsiteY0" fmla="*/ 146501 h 878988"/>
              <a:gd name="connsiteX1" fmla="*/ 146501 w 1851620"/>
              <a:gd name="connsiteY1" fmla="*/ 0 h 878988"/>
              <a:gd name="connsiteX2" fmla="*/ 1705119 w 1851620"/>
              <a:gd name="connsiteY2" fmla="*/ 0 h 878988"/>
              <a:gd name="connsiteX3" fmla="*/ 1851620 w 1851620"/>
              <a:gd name="connsiteY3" fmla="*/ 146501 h 878988"/>
              <a:gd name="connsiteX4" fmla="*/ 1851620 w 1851620"/>
              <a:gd name="connsiteY4" fmla="*/ 732487 h 878988"/>
              <a:gd name="connsiteX5" fmla="*/ 1705119 w 1851620"/>
              <a:gd name="connsiteY5" fmla="*/ 878988 h 878988"/>
              <a:gd name="connsiteX6" fmla="*/ 146501 w 1851620"/>
              <a:gd name="connsiteY6" fmla="*/ 878988 h 878988"/>
              <a:gd name="connsiteX7" fmla="*/ 0 w 1851620"/>
              <a:gd name="connsiteY7" fmla="*/ 732487 h 878988"/>
              <a:gd name="connsiteX8" fmla="*/ 0 w 1851620"/>
              <a:gd name="connsiteY8" fmla="*/ 146501 h 87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1620" h="878988">
                <a:moveTo>
                  <a:pt x="0" y="146501"/>
                </a:moveTo>
                <a:cubicBezTo>
                  <a:pt x="0" y="65591"/>
                  <a:pt x="65591" y="0"/>
                  <a:pt x="146501" y="0"/>
                </a:cubicBezTo>
                <a:lnTo>
                  <a:pt x="1705119" y="0"/>
                </a:lnTo>
                <a:cubicBezTo>
                  <a:pt x="1786029" y="0"/>
                  <a:pt x="1851620" y="65591"/>
                  <a:pt x="1851620" y="146501"/>
                </a:cubicBezTo>
                <a:lnTo>
                  <a:pt x="1851620" y="732487"/>
                </a:lnTo>
                <a:cubicBezTo>
                  <a:pt x="1851620" y="813397"/>
                  <a:pt x="1786029" y="878988"/>
                  <a:pt x="1705119" y="878988"/>
                </a:cubicBezTo>
                <a:lnTo>
                  <a:pt x="146501" y="878988"/>
                </a:lnTo>
                <a:cubicBezTo>
                  <a:pt x="65591" y="878988"/>
                  <a:pt x="0" y="813397"/>
                  <a:pt x="0" y="732487"/>
                </a:cubicBezTo>
                <a:lnTo>
                  <a:pt x="0" y="146501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41969" tIns="141969" rIns="141969" bIns="141969" anchor="ctr" anchorCtr="0">
            <a:noAutofit/>
          </a:bodyPr>
          <a:lstStyle/>
          <a:p>
            <a:pPr algn="ctr">
              <a:defRPr/>
            </a:pPr>
            <a:r>
              <a:rPr lang="en-US" altLang="ko-KR" sz="1600" b="1" kern="0" dirty="0">
                <a:solidFill>
                  <a:schemeClr val="accent1">
                    <a:lumMod val="75000"/>
                  </a:schemeClr>
                </a:solidFill>
                <a:ea typeface="KoPubWorld돋움체 Bold"/>
              </a:rPr>
              <a:t>N=9,945</a:t>
            </a:r>
            <a:endParaRPr lang="ko-KR" altLang="en-US" sz="1600" b="1" kern="0" dirty="0">
              <a:solidFill>
                <a:schemeClr val="accent1">
                  <a:lumMod val="75000"/>
                </a:schemeClr>
              </a:solidFill>
              <a:ea typeface="KoPubWorld돋움체 Bold"/>
            </a:endParaRPr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F102F449-536C-53EE-35C0-44785E4A9C61}"/>
              </a:ext>
            </a:extLst>
          </p:cNvPr>
          <p:cNvSpPr/>
          <p:nvPr/>
        </p:nvSpPr>
        <p:spPr>
          <a:xfrm>
            <a:off x="2540000" y="1523600"/>
            <a:ext cx="2387097" cy="479907"/>
          </a:xfrm>
          <a:custGeom>
            <a:avLst/>
            <a:gdLst>
              <a:gd name="connsiteX0" fmla="*/ 0 w 1851620"/>
              <a:gd name="connsiteY0" fmla="*/ 146501 h 878988"/>
              <a:gd name="connsiteX1" fmla="*/ 146501 w 1851620"/>
              <a:gd name="connsiteY1" fmla="*/ 0 h 878988"/>
              <a:gd name="connsiteX2" fmla="*/ 1705119 w 1851620"/>
              <a:gd name="connsiteY2" fmla="*/ 0 h 878988"/>
              <a:gd name="connsiteX3" fmla="*/ 1851620 w 1851620"/>
              <a:gd name="connsiteY3" fmla="*/ 146501 h 878988"/>
              <a:gd name="connsiteX4" fmla="*/ 1851620 w 1851620"/>
              <a:gd name="connsiteY4" fmla="*/ 732487 h 878988"/>
              <a:gd name="connsiteX5" fmla="*/ 1705119 w 1851620"/>
              <a:gd name="connsiteY5" fmla="*/ 878988 h 878988"/>
              <a:gd name="connsiteX6" fmla="*/ 146501 w 1851620"/>
              <a:gd name="connsiteY6" fmla="*/ 878988 h 878988"/>
              <a:gd name="connsiteX7" fmla="*/ 0 w 1851620"/>
              <a:gd name="connsiteY7" fmla="*/ 732487 h 878988"/>
              <a:gd name="connsiteX8" fmla="*/ 0 w 1851620"/>
              <a:gd name="connsiteY8" fmla="*/ 146501 h 87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1620" h="878988">
                <a:moveTo>
                  <a:pt x="0" y="146501"/>
                </a:moveTo>
                <a:cubicBezTo>
                  <a:pt x="0" y="65591"/>
                  <a:pt x="65591" y="0"/>
                  <a:pt x="146501" y="0"/>
                </a:cubicBezTo>
                <a:lnTo>
                  <a:pt x="1705119" y="0"/>
                </a:lnTo>
                <a:cubicBezTo>
                  <a:pt x="1786029" y="0"/>
                  <a:pt x="1851620" y="65591"/>
                  <a:pt x="1851620" y="146501"/>
                </a:cubicBezTo>
                <a:lnTo>
                  <a:pt x="1851620" y="732487"/>
                </a:lnTo>
                <a:cubicBezTo>
                  <a:pt x="1851620" y="813397"/>
                  <a:pt x="1786029" y="878988"/>
                  <a:pt x="1705119" y="878988"/>
                </a:cubicBezTo>
                <a:lnTo>
                  <a:pt x="146501" y="878988"/>
                </a:lnTo>
                <a:cubicBezTo>
                  <a:pt x="65591" y="878988"/>
                  <a:pt x="0" y="813397"/>
                  <a:pt x="0" y="732487"/>
                </a:cubicBezTo>
                <a:lnTo>
                  <a:pt x="0" y="146501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41969" tIns="141969" rIns="141969" bIns="141969" anchor="ctr" anchorCtr="0">
            <a:no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chemeClr val="accent1">
                    <a:lumMod val="75000"/>
                  </a:schemeClr>
                </a:solidFill>
                <a:ea typeface="KoPubWorld돋움체 Bold"/>
              </a:rPr>
              <a:t>N=7,528 (75.7%)</a:t>
            </a:r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C6BFF891-096B-FDB3-17C1-B17168C8FB61}"/>
              </a:ext>
            </a:extLst>
          </p:cNvPr>
          <p:cNvSpPr/>
          <p:nvPr/>
        </p:nvSpPr>
        <p:spPr>
          <a:xfrm>
            <a:off x="7960563" y="2082056"/>
            <a:ext cx="1254744" cy="479907"/>
          </a:xfrm>
          <a:custGeom>
            <a:avLst/>
            <a:gdLst>
              <a:gd name="connsiteX0" fmla="*/ 0 w 1851620"/>
              <a:gd name="connsiteY0" fmla="*/ 146501 h 878988"/>
              <a:gd name="connsiteX1" fmla="*/ 146501 w 1851620"/>
              <a:gd name="connsiteY1" fmla="*/ 0 h 878988"/>
              <a:gd name="connsiteX2" fmla="*/ 1705119 w 1851620"/>
              <a:gd name="connsiteY2" fmla="*/ 0 h 878988"/>
              <a:gd name="connsiteX3" fmla="*/ 1851620 w 1851620"/>
              <a:gd name="connsiteY3" fmla="*/ 146501 h 878988"/>
              <a:gd name="connsiteX4" fmla="*/ 1851620 w 1851620"/>
              <a:gd name="connsiteY4" fmla="*/ 732487 h 878988"/>
              <a:gd name="connsiteX5" fmla="*/ 1705119 w 1851620"/>
              <a:gd name="connsiteY5" fmla="*/ 878988 h 878988"/>
              <a:gd name="connsiteX6" fmla="*/ 146501 w 1851620"/>
              <a:gd name="connsiteY6" fmla="*/ 878988 h 878988"/>
              <a:gd name="connsiteX7" fmla="*/ 0 w 1851620"/>
              <a:gd name="connsiteY7" fmla="*/ 732487 h 878988"/>
              <a:gd name="connsiteX8" fmla="*/ 0 w 1851620"/>
              <a:gd name="connsiteY8" fmla="*/ 146501 h 87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1620" h="878988">
                <a:moveTo>
                  <a:pt x="0" y="146501"/>
                </a:moveTo>
                <a:cubicBezTo>
                  <a:pt x="0" y="65591"/>
                  <a:pt x="65591" y="0"/>
                  <a:pt x="146501" y="0"/>
                </a:cubicBezTo>
                <a:lnTo>
                  <a:pt x="1705119" y="0"/>
                </a:lnTo>
                <a:cubicBezTo>
                  <a:pt x="1786029" y="0"/>
                  <a:pt x="1851620" y="65591"/>
                  <a:pt x="1851620" y="146501"/>
                </a:cubicBezTo>
                <a:lnTo>
                  <a:pt x="1851620" y="732487"/>
                </a:lnTo>
                <a:cubicBezTo>
                  <a:pt x="1851620" y="813397"/>
                  <a:pt x="1786029" y="878988"/>
                  <a:pt x="1705119" y="878988"/>
                </a:cubicBezTo>
                <a:lnTo>
                  <a:pt x="146501" y="878988"/>
                </a:lnTo>
                <a:cubicBezTo>
                  <a:pt x="65591" y="878988"/>
                  <a:pt x="0" y="813397"/>
                  <a:pt x="0" y="732487"/>
                </a:cubicBezTo>
                <a:lnTo>
                  <a:pt x="0" y="146501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41969" tIns="141969" rIns="141969" bIns="141969" anchor="ctr" anchorCtr="0">
            <a:noAutofit/>
          </a:bodyPr>
          <a:lstStyle/>
          <a:p>
            <a:pPr algn="ctr">
              <a:defRPr/>
            </a:pPr>
            <a:r>
              <a:rPr lang="en-US" altLang="ko-KR" sz="1600" b="1" kern="0" dirty="0">
                <a:solidFill>
                  <a:schemeClr val="accent1">
                    <a:lumMod val="75000"/>
                  </a:schemeClr>
                </a:solidFill>
                <a:ea typeface="KoPubWorld돋움체 Bold"/>
              </a:rPr>
              <a:t>N=9,798</a:t>
            </a:r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B1CC7DF5-41BD-EB6E-2253-DCFE39599228}"/>
              </a:ext>
            </a:extLst>
          </p:cNvPr>
          <p:cNvSpPr/>
          <p:nvPr/>
        </p:nvSpPr>
        <p:spPr>
          <a:xfrm>
            <a:off x="3320644" y="2846857"/>
            <a:ext cx="639105" cy="208477"/>
          </a:xfrm>
          <a:prstGeom prst="rightArrow">
            <a:avLst>
              <a:gd name="adj1" fmla="val 50000"/>
              <a:gd name="adj2" fmla="val 74367"/>
            </a:avLst>
          </a:prstGeom>
          <a:gradFill flip="none" rotWithShape="1">
            <a:gsLst>
              <a:gs pos="0">
                <a:schemeClr val="bg2"/>
              </a:gs>
              <a:gs pos="82000">
                <a:schemeClr val="accent3">
                  <a:satMod val="110000"/>
                  <a:lumMod val="100000"/>
                  <a:shade val="100000"/>
                  <a:alpha val="7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9796B17-CF7E-741C-5F28-CB545EABCEDF}"/>
              </a:ext>
            </a:extLst>
          </p:cNvPr>
          <p:cNvSpPr txBox="1"/>
          <p:nvPr/>
        </p:nvSpPr>
        <p:spPr>
          <a:xfrm>
            <a:off x="3953242" y="2746953"/>
            <a:ext cx="219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Refusal to the f/u survey</a:t>
            </a:r>
          </a:p>
          <a:p>
            <a:r>
              <a:rPr lang="en-US" altLang="ko-KR" sz="1200" dirty="0"/>
              <a:t>(N=</a:t>
            </a:r>
            <a:r>
              <a:rPr lang="en-US" altLang="ko-KR" sz="1200" kern="1200" dirty="0">
                <a:latin typeface="+mn-lt"/>
                <a:ea typeface="+mn-ea"/>
                <a:cs typeface="+mn-cs"/>
              </a:rPr>
              <a:t>1,739)</a:t>
            </a:r>
            <a:endParaRPr lang="ko-KR" altLang="en-US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7120972-0F7C-69EE-5658-1696AB258561}"/>
              </a:ext>
            </a:extLst>
          </p:cNvPr>
          <p:cNvSpPr txBox="1"/>
          <p:nvPr/>
        </p:nvSpPr>
        <p:spPr>
          <a:xfrm>
            <a:off x="3388441" y="3235731"/>
            <a:ext cx="4989356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1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kern="0" dirty="0">
                <a:solidFill>
                  <a:schemeClr val="accent1">
                    <a:lumMod val="50000"/>
                  </a:schemeClr>
                </a:solidFill>
                <a:ea typeface="KoPubWorld돋움체 Bold"/>
              </a:rPr>
              <a:t>Participants who completed the survey</a:t>
            </a:r>
            <a:endParaRPr lang="ko-KR" altLang="en-US" sz="1600" b="1" kern="0" dirty="0">
              <a:solidFill>
                <a:schemeClr val="accent1">
                  <a:lumMod val="50000"/>
                </a:schemeClr>
              </a:solidFill>
              <a:ea typeface="KoPubWorld돋움체 Bold"/>
            </a:endParaRPr>
          </a:p>
        </p:txBody>
      </p: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AEFDF821-BE34-260A-1335-8370C06AA846}"/>
              </a:ext>
            </a:extLst>
          </p:cNvPr>
          <p:cNvSpPr/>
          <p:nvPr/>
        </p:nvSpPr>
        <p:spPr>
          <a:xfrm>
            <a:off x="2052454" y="3570966"/>
            <a:ext cx="2188490" cy="338554"/>
          </a:xfrm>
          <a:custGeom>
            <a:avLst/>
            <a:gdLst>
              <a:gd name="connsiteX0" fmla="*/ 0 w 1851620"/>
              <a:gd name="connsiteY0" fmla="*/ 146501 h 878988"/>
              <a:gd name="connsiteX1" fmla="*/ 146501 w 1851620"/>
              <a:gd name="connsiteY1" fmla="*/ 0 h 878988"/>
              <a:gd name="connsiteX2" fmla="*/ 1705119 w 1851620"/>
              <a:gd name="connsiteY2" fmla="*/ 0 h 878988"/>
              <a:gd name="connsiteX3" fmla="*/ 1851620 w 1851620"/>
              <a:gd name="connsiteY3" fmla="*/ 146501 h 878988"/>
              <a:gd name="connsiteX4" fmla="*/ 1851620 w 1851620"/>
              <a:gd name="connsiteY4" fmla="*/ 732487 h 878988"/>
              <a:gd name="connsiteX5" fmla="*/ 1705119 w 1851620"/>
              <a:gd name="connsiteY5" fmla="*/ 878988 h 878988"/>
              <a:gd name="connsiteX6" fmla="*/ 146501 w 1851620"/>
              <a:gd name="connsiteY6" fmla="*/ 878988 h 878988"/>
              <a:gd name="connsiteX7" fmla="*/ 0 w 1851620"/>
              <a:gd name="connsiteY7" fmla="*/ 732487 h 878988"/>
              <a:gd name="connsiteX8" fmla="*/ 0 w 1851620"/>
              <a:gd name="connsiteY8" fmla="*/ 146501 h 87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1620" h="878988">
                <a:moveTo>
                  <a:pt x="0" y="146501"/>
                </a:moveTo>
                <a:cubicBezTo>
                  <a:pt x="0" y="65591"/>
                  <a:pt x="65591" y="0"/>
                  <a:pt x="146501" y="0"/>
                </a:cubicBezTo>
                <a:lnTo>
                  <a:pt x="1705119" y="0"/>
                </a:lnTo>
                <a:cubicBezTo>
                  <a:pt x="1786029" y="0"/>
                  <a:pt x="1851620" y="65591"/>
                  <a:pt x="1851620" y="146501"/>
                </a:cubicBezTo>
                <a:lnTo>
                  <a:pt x="1851620" y="732487"/>
                </a:lnTo>
                <a:cubicBezTo>
                  <a:pt x="1851620" y="813397"/>
                  <a:pt x="1786029" y="878988"/>
                  <a:pt x="1705119" y="878988"/>
                </a:cubicBezTo>
                <a:lnTo>
                  <a:pt x="146501" y="878988"/>
                </a:lnTo>
                <a:cubicBezTo>
                  <a:pt x="65591" y="878988"/>
                  <a:pt x="0" y="813397"/>
                  <a:pt x="0" y="732487"/>
                </a:cubicBezTo>
                <a:lnTo>
                  <a:pt x="0" y="14650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41969" tIns="141969" rIns="141969" bIns="141969" anchor="ctr" anchorCtr="0">
            <a:noAutofit/>
          </a:bodyPr>
          <a:lstStyle/>
          <a:p>
            <a:pPr algn="ctr">
              <a:defRPr/>
            </a:pPr>
            <a:r>
              <a:rPr lang="en-US" altLang="ko-KR" sz="1600" b="1" kern="0" dirty="0">
                <a:solidFill>
                  <a:schemeClr val="accent1">
                    <a:lumMod val="50000"/>
                  </a:schemeClr>
                </a:solidFill>
                <a:ea typeface="KoPubWorld돋움체 Bold"/>
              </a:rPr>
              <a:t>N= 5,789(76.9%)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8AB481-638E-7C8D-CEA4-869EDE1095B0}"/>
              </a:ext>
            </a:extLst>
          </p:cNvPr>
          <p:cNvSpPr txBox="1"/>
          <p:nvPr/>
        </p:nvSpPr>
        <p:spPr>
          <a:xfrm>
            <a:off x="3941770" y="3945413"/>
            <a:ext cx="219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Refusal to blood tests</a:t>
            </a:r>
          </a:p>
          <a:p>
            <a:r>
              <a:rPr lang="en-US" altLang="ko-KR" sz="1200" dirty="0"/>
              <a:t>(N=</a:t>
            </a:r>
            <a:r>
              <a:rPr lang="en-US" altLang="ko-KR" sz="1200" kern="1200" dirty="0">
                <a:latin typeface="+mn-lt"/>
                <a:ea typeface="+mn-ea"/>
                <a:cs typeface="+mn-cs"/>
              </a:rPr>
              <a:t>186)</a:t>
            </a:r>
            <a:endParaRPr lang="ko-KR" altLang="en-US" sz="1200" dirty="0"/>
          </a:p>
        </p:txBody>
      </p:sp>
      <p:sp>
        <p:nvSpPr>
          <p:cNvPr id="93" name="자유형: 도형 92">
            <a:extLst>
              <a:ext uri="{FF2B5EF4-FFF2-40B4-BE49-F238E27FC236}">
                <a16:creationId xmlns:a16="http://schemas.microsoft.com/office/drawing/2014/main" id="{7304F920-9AA2-2F27-1318-B0012B4ADB20}"/>
              </a:ext>
            </a:extLst>
          </p:cNvPr>
          <p:cNvSpPr/>
          <p:nvPr/>
        </p:nvSpPr>
        <p:spPr>
          <a:xfrm>
            <a:off x="2046381" y="4854871"/>
            <a:ext cx="2194563" cy="338554"/>
          </a:xfrm>
          <a:custGeom>
            <a:avLst/>
            <a:gdLst>
              <a:gd name="connsiteX0" fmla="*/ 0 w 1851620"/>
              <a:gd name="connsiteY0" fmla="*/ 146501 h 878988"/>
              <a:gd name="connsiteX1" fmla="*/ 146501 w 1851620"/>
              <a:gd name="connsiteY1" fmla="*/ 0 h 878988"/>
              <a:gd name="connsiteX2" fmla="*/ 1705119 w 1851620"/>
              <a:gd name="connsiteY2" fmla="*/ 0 h 878988"/>
              <a:gd name="connsiteX3" fmla="*/ 1851620 w 1851620"/>
              <a:gd name="connsiteY3" fmla="*/ 146501 h 878988"/>
              <a:gd name="connsiteX4" fmla="*/ 1851620 w 1851620"/>
              <a:gd name="connsiteY4" fmla="*/ 732487 h 878988"/>
              <a:gd name="connsiteX5" fmla="*/ 1705119 w 1851620"/>
              <a:gd name="connsiteY5" fmla="*/ 878988 h 878988"/>
              <a:gd name="connsiteX6" fmla="*/ 146501 w 1851620"/>
              <a:gd name="connsiteY6" fmla="*/ 878988 h 878988"/>
              <a:gd name="connsiteX7" fmla="*/ 0 w 1851620"/>
              <a:gd name="connsiteY7" fmla="*/ 732487 h 878988"/>
              <a:gd name="connsiteX8" fmla="*/ 0 w 1851620"/>
              <a:gd name="connsiteY8" fmla="*/ 146501 h 87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1620" h="878988">
                <a:moveTo>
                  <a:pt x="0" y="146501"/>
                </a:moveTo>
                <a:cubicBezTo>
                  <a:pt x="0" y="65591"/>
                  <a:pt x="65591" y="0"/>
                  <a:pt x="146501" y="0"/>
                </a:cubicBezTo>
                <a:lnTo>
                  <a:pt x="1705119" y="0"/>
                </a:lnTo>
                <a:cubicBezTo>
                  <a:pt x="1786029" y="0"/>
                  <a:pt x="1851620" y="65591"/>
                  <a:pt x="1851620" y="146501"/>
                </a:cubicBezTo>
                <a:lnTo>
                  <a:pt x="1851620" y="732487"/>
                </a:lnTo>
                <a:cubicBezTo>
                  <a:pt x="1851620" y="813397"/>
                  <a:pt x="1786029" y="878988"/>
                  <a:pt x="1705119" y="878988"/>
                </a:cubicBezTo>
                <a:lnTo>
                  <a:pt x="146501" y="878988"/>
                </a:lnTo>
                <a:cubicBezTo>
                  <a:pt x="65591" y="878988"/>
                  <a:pt x="0" y="813397"/>
                  <a:pt x="0" y="732487"/>
                </a:cubicBezTo>
                <a:lnTo>
                  <a:pt x="0" y="146501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41969" tIns="141969" rIns="141969" bIns="141969" anchor="ctr" anchorCtr="0">
            <a:noAutofit/>
          </a:bodyPr>
          <a:lstStyle/>
          <a:p>
            <a:pPr algn="ctr">
              <a:defRPr/>
            </a:pPr>
            <a:r>
              <a:rPr lang="en-US" altLang="ko-KR" sz="1600" b="1" kern="0" dirty="0">
                <a:solidFill>
                  <a:schemeClr val="accent1">
                    <a:lumMod val="50000"/>
                  </a:schemeClr>
                </a:solidFill>
                <a:ea typeface="KoPubWorld돋움체 Bold"/>
              </a:rPr>
              <a:t>N=5,603</a:t>
            </a:r>
            <a:r>
              <a:rPr lang="ko-KR" altLang="en-US" sz="1600" b="1" kern="0" dirty="0">
                <a:solidFill>
                  <a:schemeClr val="accent1">
                    <a:lumMod val="50000"/>
                  </a:schemeClr>
                </a:solidFill>
                <a:ea typeface="KoPubWorld돋움체 Bold"/>
              </a:rPr>
              <a:t> </a:t>
            </a:r>
            <a:r>
              <a:rPr lang="en-US" altLang="ko-KR" sz="1600" b="1" kern="0" dirty="0">
                <a:solidFill>
                  <a:schemeClr val="accent1">
                    <a:lumMod val="50000"/>
                  </a:schemeClr>
                </a:solidFill>
                <a:ea typeface="KoPubWorld돋움체 Bold"/>
              </a:rPr>
              <a:t>(74.4%)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F756DDA-A36F-CA11-71CF-1014F2D5FD26}"/>
              </a:ext>
            </a:extLst>
          </p:cNvPr>
          <p:cNvSpPr txBox="1"/>
          <p:nvPr/>
        </p:nvSpPr>
        <p:spPr>
          <a:xfrm>
            <a:off x="9365786" y="2744810"/>
            <a:ext cx="219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Refusal to the f/u survey</a:t>
            </a:r>
          </a:p>
          <a:p>
            <a:r>
              <a:rPr lang="en-US" altLang="ko-KR" sz="1200" kern="1200" dirty="0">
                <a:latin typeface="+mn-lt"/>
                <a:ea typeface="+mn-ea"/>
                <a:cs typeface="+mn-cs"/>
              </a:rPr>
              <a:t>(N=3,895)</a:t>
            </a:r>
            <a:endParaRPr lang="ko-KR" altLang="en-US" sz="1200" dirty="0"/>
          </a:p>
        </p:txBody>
      </p:sp>
      <p:sp>
        <p:nvSpPr>
          <p:cNvPr id="109" name="자유형: 도형 108">
            <a:extLst>
              <a:ext uri="{FF2B5EF4-FFF2-40B4-BE49-F238E27FC236}">
                <a16:creationId xmlns:a16="http://schemas.microsoft.com/office/drawing/2014/main" id="{CAA9CC2C-16A7-7E17-E0A5-AFF076070A1A}"/>
              </a:ext>
            </a:extLst>
          </p:cNvPr>
          <p:cNvSpPr/>
          <p:nvPr/>
        </p:nvSpPr>
        <p:spPr>
          <a:xfrm>
            <a:off x="7529014" y="3555888"/>
            <a:ext cx="2188490" cy="338554"/>
          </a:xfrm>
          <a:custGeom>
            <a:avLst/>
            <a:gdLst>
              <a:gd name="connsiteX0" fmla="*/ 0 w 1851620"/>
              <a:gd name="connsiteY0" fmla="*/ 146501 h 878988"/>
              <a:gd name="connsiteX1" fmla="*/ 146501 w 1851620"/>
              <a:gd name="connsiteY1" fmla="*/ 0 h 878988"/>
              <a:gd name="connsiteX2" fmla="*/ 1705119 w 1851620"/>
              <a:gd name="connsiteY2" fmla="*/ 0 h 878988"/>
              <a:gd name="connsiteX3" fmla="*/ 1851620 w 1851620"/>
              <a:gd name="connsiteY3" fmla="*/ 146501 h 878988"/>
              <a:gd name="connsiteX4" fmla="*/ 1851620 w 1851620"/>
              <a:gd name="connsiteY4" fmla="*/ 732487 h 878988"/>
              <a:gd name="connsiteX5" fmla="*/ 1705119 w 1851620"/>
              <a:gd name="connsiteY5" fmla="*/ 878988 h 878988"/>
              <a:gd name="connsiteX6" fmla="*/ 146501 w 1851620"/>
              <a:gd name="connsiteY6" fmla="*/ 878988 h 878988"/>
              <a:gd name="connsiteX7" fmla="*/ 0 w 1851620"/>
              <a:gd name="connsiteY7" fmla="*/ 732487 h 878988"/>
              <a:gd name="connsiteX8" fmla="*/ 0 w 1851620"/>
              <a:gd name="connsiteY8" fmla="*/ 146501 h 87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1620" h="878988">
                <a:moveTo>
                  <a:pt x="0" y="146501"/>
                </a:moveTo>
                <a:cubicBezTo>
                  <a:pt x="0" y="65591"/>
                  <a:pt x="65591" y="0"/>
                  <a:pt x="146501" y="0"/>
                </a:cubicBezTo>
                <a:lnTo>
                  <a:pt x="1705119" y="0"/>
                </a:lnTo>
                <a:cubicBezTo>
                  <a:pt x="1786029" y="0"/>
                  <a:pt x="1851620" y="65591"/>
                  <a:pt x="1851620" y="146501"/>
                </a:cubicBezTo>
                <a:lnTo>
                  <a:pt x="1851620" y="732487"/>
                </a:lnTo>
                <a:cubicBezTo>
                  <a:pt x="1851620" y="813397"/>
                  <a:pt x="1786029" y="878988"/>
                  <a:pt x="1705119" y="878988"/>
                </a:cubicBezTo>
                <a:lnTo>
                  <a:pt x="146501" y="878988"/>
                </a:lnTo>
                <a:cubicBezTo>
                  <a:pt x="65591" y="878988"/>
                  <a:pt x="0" y="813397"/>
                  <a:pt x="0" y="732487"/>
                </a:cubicBezTo>
                <a:lnTo>
                  <a:pt x="0" y="14650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41969" tIns="141969" rIns="141969" bIns="141969" anchor="ctr" anchorCtr="0">
            <a:noAutofit/>
          </a:bodyPr>
          <a:lstStyle/>
          <a:p>
            <a:pPr algn="ctr">
              <a:defRPr/>
            </a:pPr>
            <a:r>
              <a:rPr lang="en-US" altLang="ko-KR" sz="1600" b="1" kern="0" dirty="0">
                <a:solidFill>
                  <a:schemeClr val="accent1">
                    <a:lumMod val="50000"/>
                  </a:schemeClr>
                </a:solidFill>
                <a:ea typeface="KoPubWorld돋움체 Bold"/>
              </a:rPr>
              <a:t>N= 5,903(60.2%)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56D3AAD-67E1-F664-1A13-7FE1A29799D4}"/>
              </a:ext>
            </a:extLst>
          </p:cNvPr>
          <p:cNvSpPr txBox="1"/>
          <p:nvPr/>
        </p:nvSpPr>
        <p:spPr>
          <a:xfrm>
            <a:off x="9365787" y="3975033"/>
            <a:ext cx="219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Refusal to blood tests</a:t>
            </a:r>
          </a:p>
          <a:p>
            <a:r>
              <a:rPr lang="en-US" altLang="ko-KR" sz="1200" dirty="0"/>
              <a:t>(N=</a:t>
            </a:r>
            <a:r>
              <a:rPr lang="en-US" altLang="ko-KR" sz="1200" kern="1200" dirty="0">
                <a:latin typeface="+mn-lt"/>
                <a:ea typeface="+mn-ea"/>
                <a:cs typeface="+mn-cs"/>
              </a:rPr>
              <a:t>235)</a:t>
            </a:r>
            <a:endParaRPr lang="ko-KR" altLang="en-US" sz="1200" dirty="0"/>
          </a:p>
        </p:txBody>
      </p:sp>
      <p:sp>
        <p:nvSpPr>
          <p:cNvPr id="114" name="자유형: 도형 113">
            <a:extLst>
              <a:ext uri="{FF2B5EF4-FFF2-40B4-BE49-F238E27FC236}">
                <a16:creationId xmlns:a16="http://schemas.microsoft.com/office/drawing/2014/main" id="{4A3D9D53-9969-07D6-8706-5DC19411EDFB}"/>
              </a:ext>
            </a:extLst>
          </p:cNvPr>
          <p:cNvSpPr/>
          <p:nvPr/>
        </p:nvSpPr>
        <p:spPr>
          <a:xfrm>
            <a:off x="7516868" y="4902075"/>
            <a:ext cx="2194563" cy="338554"/>
          </a:xfrm>
          <a:custGeom>
            <a:avLst/>
            <a:gdLst>
              <a:gd name="connsiteX0" fmla="*/ 0 w 1851620"/>
              <a:gd name="connsiteY0" fmla="*/ 146501 h 878988"/>
              <a:gd name="connsiteX1" fmla="*/ 146501 w 1851620"/>
              <a:gd name="connsiteY1" fmla="*/ 0 h 878988"/>
              <a:gd name="connsiteX2" fmla="*/ 1705119 w 1851620"/>
              <a:gd name="connsiteY2" fmla="*/ 0 h 878988"/>
              <a:gd name="connsiteX3" fmla="*/ 1851620 w 1851620"/>
              <a:gd name="connsiteY3" fmla="*/ 146501 h 878988"/>
              <a:gd name="connsiteX4" fmla="*/ 1851620 w 1851620"/>
              <a:gd name="connsiteY4" fmla="*/ 732487 h 878988"/>
              <a:gd name="connsiteX5" fmla="*/ 1705119 w 1851620"/>
              <a:gd name="connsiteY5" fmla="*/ 878988 h 878988"/>
              <a:gd name="connsiteX6" fmla="*/ 146501 w 1851620"/>
              <a:gd name="connsiteY6" fmla="*/ 878988 h 878988"/>
              <a:gd name="connsiteX7" fmla="*/ 0 w 1851620"/>
              <a:gd name="connsiteY7" fmla="*/ 732487 h 878988"/>
              <a:gd name="connsiteX8" fmla="*/ 0 w 1851620"/>
              <a:gd name="connsiteY8" fmla="*/ 146501 h 87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1620" h="878988">
                <a:moveTo>
                  <a:pt x="0" y="146501"/>
                </a:moveTo>
                <a:cubicBezTo>
                  <a:pt x="0" y="65591"/>
                  <a:pt x="65591" y="0"/>
                  <a:pt x="146501" y="0"/>
                </a:cubicBezTo>
                <a:lnTo>
                  <a:pt x="1705119" y="0"/>
                </a:lnTo>
                <a:cubicBezTo>
                  <a:pt x="1786029" y="0"/>
                  <a:pt x="1851620" y="65591"/>
                  <a:pt x="1851620" y="146501"/>
                </a:cubicBezTo>
                <a:lnTo>
                  <a:pt x="1851620" y="732487"/>
                </a:lnTo>
                <a:cubicBezTo>
                  <a:pt x="1851620" y="813397"/>
                  <a:pt x="1786029" y="878988"/>
                  <a:pt x="1705119" y="878988"/>
                </a:cubicBezTo>
                <a:lnTo>
                  <a:pt x="146501" y="878988"/>
                </a:lnTo>
                <a:cubicBezTo>
                  <a:pt x="65591" y="878988"/>
                  <a:pt x="0" y="813397"/>
                  <a:pt x="0" y="732487"/>
                </a:cubicBezTo>
                <a:lnTo>
                  <a:pt x="0" y="146501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41969" tIns="141969" rIns="141969" bIns="141969" anchor="ctr" anchorCtr="0">
            <a:noAutofit/>
          </a:bodyPr>
          <a:lstStyle/>
          <a:p>
            <a:pPr algn="ctr">
              <a:defRPr/>
            </a:pPr>
            <a:r>
              <a:rPr lang="en-US" altLang="ko-KR" sz="1600" b="1" kern="0" dirty="0">
                <a:solidFill>
                  <a:schemeClr val="accent1">
                    <a:lumMod val="50000"/>
                  </a:schemeClr>
                </a:solidFill>
                <a:ea typeface="KoPubWorld돋움체 Bold"/>
              </a:rPr>
              <a:t>N=5,668</a:t>
            </a:r>
            <a:r>
              <a:rPr lang="ko-KR" altLang="en-US" sz="1600" b="1" kern="0" dirty="0">
                <a:solidFill>
                  <a:schemeClr val="accent1">
                    <a:lumMod val="50000"/>
                  </a:schemeClr>
                </a:solidFill>
                <a:ea typeface="KoPubWorld돋움체 Bold"/>
              </a:rPr>
              <a:t> </a:t>
            </a:r>
            <a:r>
              <a:rPr lang="en-US" altLang="ko-KR" sz="1600" b="1" kern="0" dirty="0">
                <a:solidFill>
                  <a:schemeClr val="accent1">
                    <a:lumMod val="50000"/>
                  </a:schemeClr>
                </a:solidFill>
                <a:ea typeface="KoPubWorld돋움체 Bold"/>
              </a:rPr>
              <a:t>(57.8%)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7367C30-BD1C-7D9F-6F4C-63FC7B4EEA87}"/>
              </a:ext>
            </a:extLst>
          </p:cNvPr>
          <p:cNvSpPr txBox="1"/>
          <p:nvPr/>
        </p:nvSpPr>
        <p:spPr>
          <a:xfrm>
            <a:off x="3388441" y="4550269"/>
            <a:ext cx="4989356" cy="338554"/>
          </a:xfrm>
          <a:prstGeom prst="rect">
            <a:avLst/>
          </a:prstGeom>
          <a:solidFill>
            <a:schemeClr val="accent5">
              <a:lumMod val="20000"/>
              <a:lumOff val="8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kern="0" dirty="0">
                <a:solidFill>
                  <a:schemeClr val="accent1">
                    <a:lumMod val="50000"/>
                  </a:schemeClr>
                </a:solidFill>
                <a:ea typeface="KoPubWorld돋움체 Bold"/>
              </a:rPr>
              <a:t>Participants who donated blood</a:t>
            </a:r>
            <a:endParaRPr lang="ko-KR" altLang="en-US" sz="1600" b="1" kern="0" dirty="0">
              <a:solidFill>
                <a:schemeClr val="accent1">
                  <a:lumMod val="50000"/>
                </a:schemeClr>
              </a:solidFill>
              <a:ea typeface="KoPubWorld돋움체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B9F7C-8CC2-8729-3E08-35C48C41D370}"/>
              </a:ext>
            </a:extLst>
          </p:cNvPr>
          <p:cNvSpPr txBox="1"/>
          <p:nvPr/>
        </p:nvSpPr>
        <p:spPr>
          <a:xfrm>
            <a:off x="496965" y="2029997"/>
            <a:ext cx="610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kern="0" dirty="0">
                <a:solidFill>
                  <a:schemeClr val="accent1">
                    <a:lumMod val="75000"/>
                  </a:schemeClr>
                </a:solidFill>
                <a:ea typeface="KoPubWorld돋움체 Bold"/>
              </a:rPr>
              <a:t>3</a:t>
            </a:r>
            <a:r>
              <a:rPr lang="en-US" altLang="ko-KR" sz="1600" b="1" kern="0" baseline="30000" dirty="0">
                <a:solidFill>
                  <a:schemeClr val="accent1">
                    <a:lumMod val="75000"/>
                  </a:schemeClr>
                </a:solidFill>
                <a:ea typeface="KoPubWorld돋움체 Bold"/>
              </a:rPr>
              <a:t>rd</a:t>
            </a:r>
            <a:r>
              <a:rPr lang="en-US" altLang="ko-KR" sz="1600" b="1" kern="0" baseline="30000" dirty="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69B1B6-D40F-F6DB-DD0A-6F4BE692F4F4}"/>
              </a:ext>
            </a:extLst>
          </p:cNvPr>
          <p:cNvSpPr txBox="1"/>
          <p:nvPr/>
        </p:nvSpPr>
        <p:spPr>
          <a:xfrm>
            <a:off x="490299" y="1457828"/>
            <a:ext cx="610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kern="0" dirty="0">
                <a:solidFill>
                  <a:schemeClr val="accent1">
                    <a:lumMod val="75000"/>
                  </a:schemeClr>
                </a:solidFill>
                <a:ea typeface="KoPubWorld돋움체 Bold"/>
              </a:rPr>
              <a:t>2</a:t>
            </a:r>
            <a:r>
              <a:rPr lang="en-US" altLang="ko-KR" sz="1600" b="1" kern="0" baseline="30000" dirty="0">
                <a:solidFill>
                  <a:schemeClr val="accent1">
                    <a:lumMod val="75000"/>
                  </a:schemeClr>
                </a:solidFill>
                <a:ea typeface="KoPubWorld돋움체 Bold"/>
              </a:rPr>
              <a:t>nd</a:t>
            </a:r>
            <a:r>
              <a:rPr lang="en-US" altLang="ko-KR" sz="1600" b="1" kern="0" baseline="30000" dirty="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F23E55-45CB-B83C-C90A-C5736C273157}"/>
              </a:ext>
            </a:extLst>
          </p:cNvPr>
          <p:cNvSpPr txBox="1"/>
          <p:nvPr/>
        </p:nvSpPr>
        <p:spPr>
          <a:xfrm>
            <a:off x="495113" y="924516"/>
            <a:ext cx="610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kern="0" dirty="0">
                <a:solidFill>
                  <a:schemeClr val="accent1">
                    <a:lumMod val="7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1</a:t>
            </a:r>
            <a:r>
              <a:rPr lang="en-US" altLang="ko-KR" sz="1600" b="1" kern="0" baseline="30000" dirty="0">
                <a:solidFill>
                  <a:schemeClr val="accent1">
                    <a:lumMod val="7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st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C2F44-31E7-725A-FED8-239A1D5999F0}"/>
              </a:ext>
            </a:extLst>
          </p:cNvPr>
          <p:cNvSpPr txBox="1"/>
          <p:nvPr/>
        </p:nvSpPr>
        <p:spPr>
          <a:xfrm>
            <a:off x="445902" y="2541472"/>
            <a:ext cx="574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kern="0" dirty="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Bold"/>
              </a:rPr>
              <a:t>4</a:t>
            </a:r>
            <a:r>
              <a:rPr lang="en-US" altLang="ko-KR" sz="1600" b="1" kern="0" baseline="30000" dirty="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Bold"/>
              </a:rPr>
              <a:t>th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B8DC4103-519E-9602-D4BA-ACE6C4FA9827}"/>
              </a:ext>
            </a:extLst>
          </p:cNvPr>
          <p:cNvSpPr/>
          <p:nvPr/>
        </p:nvSpPr>
        <p:spPr>
          <a:xfrm>
            <a:off x="3408492" y="6375677"/>
            <a:ext cx="2134577" cy="240162"/>
          </a:xfrm>
          <a:custGeom>
            <a:avLst/>
            <a:gdLst>
              <a:gd name="connsiteX0" fmla="*/ 0 w 1851620"/>
              <a:gd name="connsiteY0" fmla="*/ 146501 h 878988"/>
              <a:gd name="connsiteX1" fmla="*/ 146501 w 1851620"/>
              <a:gd name="connsiteY1" fmla="*/ 0 h 878988"/>
              <a:gd name="connsiteX2" fmla="*/ 1705119 w 1851620"/>
              <a:gd name="connsiteY2" fmla="*/ 0 h 878988"/>
              <a:gd name="connsiteX3" fmla="*/ 1851620 w 1851620"/>
              <a:gd name="connsiteY3" fmla="*/ 146501 h 878988"/>
              <a:gd name="connsiteX4" fmla="*/ 1851620 w 1851620"/>
              <a:gd name="connsiteY4" fmla="*/ 732487 h 878988"/>
              <a:gd name="connsiteX5" fmla="*/ 1705119 w 1851620"/>
              <a:gd name="connsiteY5" fmla="*/ 878988 h 878988"/>
              <a:gd name="connsiteX6" fmla="*/ 146501 w 1851620"/>
              <a:gd name="connsiteY6" fmla="*/ 878988 h 878988"/>
              <a:gd name="connsiteX7" fmla="*/ 0 w 1851620"/>
              <a:gd name="connsiteY7" fmla="*/ 732487 h 878988"/>
              <a:gd name="connsiteX8" fmla="*/ 0 w 1851620"/>
              <a:gd name="connsiteY8" fmla="*/ 146501 h 87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1620" h="878988">
                <a:moveTo>
                  <a:pt x="0" y="146501"/>
                </a:moveTo>
                <a:cubicBezTo>
                  <a:pt x="0" y="65591"/>
                  <a:pt x="65591" y="0"/>
                  <a:pt x="146501" y="0"/>
                </a:cubicBezTo>
                <a:lnTo>
                  <a:pt x="1705119" y="0"/>
                </a:lnTo>
                <a:cubicBezTo>
                  <a:pt x="1786029" y="0"/>
                  <a:pt x="1851620" y="65591"/>
                  <a:pt x="1851620" y="146501"/>
                </a:cubicBezTo>
                <a:lnTo>
                  <a:pt x="1851620" y="732487"/>
                </a:lnTo>
                <a:cubicBezTo>
                  <a:pt x="1851620" y="813397"/>
                  <a:pt x="1786029" y="878988"/>
                  <a:pt x="1705119" y="878988"/>
                </a:cubicBezTo>
                <a:lnTo>
                  <a:pt x="146501" y="878988"/>
                </a:lnTo>
                <a:cubicBezTo>
                  <a:pt x="65591" y="878988"/>
                  <a:pt x="0" y="813397"/>
                  <a:pt x="0" y="732487"/>
                </a:cubicBezTo>
                <a:lnTo>
                  <a:pt x="0" y="146501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41969" tIns="141969" rIns="141969" bIns="141969" anchor="ctr" anchorCtr="0">
            <a:no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N= 10,435 (92.6%)</a:t>
            </a: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616EFECC-7DCB-AF49-EF56-D5221AC018B4}"/>
              </a:ext>
            </a:extLst>
          </p:cNvPr>
          <p:cNvSpPr/>
          <p:nvPr/>
        </p:nvSpPr>
        <p:spPr>
          <a:xfrm>
            <a:off x="3227840" y="6130609"/>
            <a:ext cx="2428178" cy="249965"/>
          </a:xfrm>
          <a:custGeom>
            <a:avLst/>
            <a:gdLst>
              <a:gd name="connsiteX0" fmla="*/ 0 w 1851620"/>
              <a:gd name="connsiteY0" fmla="*/ 146501 h 878988"/>
              <a:gd name="connsiteX1" fmla="*/ 146501 w 1851620"/>
              <a:gd name="connsiteY1" fmla="*/ 0 h 878988"/>
              <a:gd name="connsiteX2" fmla="*/ 1705119 w 1851620"/>
              <a:gd name="connsiteY2" fmla="*/ 0 h 878988"/>
              <a:gd name="connsiteX3" fmla="*/ 1851620 w 1851620"/>
              <a:gd name="connsiteY3" fmla="*/ 146501 h 878988"/>
              <a:gd name="connsiteX4" fmla="*/ 1851620 w 1851620"/>
              <a:gd name="connsiteY4" fmla="*/ 732487 h 878988"/>
              <a:gd name="connsiteX5" fmla="*/ 1705119 w 1851620"/>
              <a:gd name="connsiteY5" fmla="*/ 878988 h 878988"/>
              <a:gd name="connsiteX6" fmla="*/ 146501 w 1851620"/>
              <a:gd name="connsiteY6" fmla="*/ 878988 h 878988"/>
              <a:gd name="connsiteX7" fmla="*/ 0 w 1851620"/>
              <a:gd name="connsiteY7" fmla="*/ 732487 h 878988"/>
              <a:gd name="connsiteX8" fmla="*/ 0 w 1851620"/>
              <a:gd name="connsiteY8" fmla="*/ 146501 h 87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1620" h="878988">
                <a:moveTo>
                  <a:pt x="0" y="146501"/>
                </a:moveTo>
                <a:cubicBezTo>
                  <a:pt x="0" y="65591"/>
                  <a:pt x="65591" y="0"/>
                  <a:pt x="146501" y="0"/>
                </a:cubicBezTo>
                <a:lnTo>
                  <a:pt x="1705119" y="0"/>
                </a:lnTo>
                <a:cubicBezTo>
                  <a:pt x="1786029" y="0"/>
                  <a:pt x="1851620" y="65591"/>
                  <a:pt x="1851620" y="146501"/>
                </a:cubicBezTo>
                <a:lnTo>
                  <a:pt x="1851620" y="732487"/>
                </a:lnTo>
                <a:cubicBezTo>
                  <a:pt x="1851620" y="813397"/>
                  <a:pt x="1786029" y="878988"/>
                  <a:pt x="1705119" y="878988"/>
                </a:cubicBezTo>
                <a:lnTo>
                  <a:pt x="146501" y="878988"/>
                </a:lnTo>
                <a:cubicBezTo>
                  <a:pt x="65591" y="878988"/>
                  <a:pt x="0" y="813397"/>
                  <a:pt x="0" y="732487"/>
                </a:cubicBezTo>
                <a:lnTo>
                  <a:pt x="0" y="146501"/>
                </a:lnTo>
                <a:close/>
              </a:path>
            </a:pathLst>
          </a:cu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41969" tIns="141969" rIns="141969" bIns="141969" anchor="ctr" anchorCtr="0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Public Health Center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24C2DA2B-2FA9-C354-C9C8-50BD309F19F3}"/>
              </a:ext>
            </a:extLst>
          </p:cNvPr>
          <p:cNvSpPr/>
          <p:nvPr/>
        </p:nvSpPr>
        <p:spPr>
          <a:xfrm>
            <a:off x="6304180" y="6375677"/>
            <a:ext cx="1728027" cy="249965"/>
          </a:xfrm>
          <a:custGeom>
            <a:avLst/>
            <a:gdLst>
              <a:gd name="connsiteX0" fmla="*/ 0 w 1851620"/>
              <a:gd name="connsiteY0" fmla="*/ 146501 h 878988"/>
              <a:gd name="connsiteX1" fmla="*/ 146501 w 1851620"/>
              <a:gd name="connsiteY1" fmla="*/ 0 h 878988"/>
              <a:gd name="connsiteX2" fmla="*/ 1705119 w 1851620"/>
              <a:gd name="connsiteY2" fmla="*/ 0 h 878988"/>
              <a:gd name="connsiteX3" fmla="*/ 1851620 w 1851620"/>
              <a:gd name="connsiteY3" fmla="*/ 146501 h 878988"/>
              <a:gd name="connsiteX4" fmla="*/ 1851620 w 1851620"/>
              <a:gd name="connsiteY4" fmla="*/ 732487 h 878988"/>
              <a:gd name="connsiteX5" fmla="*/ 1705119 w 1851620"/>
              <a:gd name="connsiteY5" fmla="*/ 878988 h 878988"/>
              <a:gd name="connsiteX6" fmla="*/ 146501 w 1851620"/>
              <a:gd name="connsiteY6" fmla="*/ 878988 h 878988"/>
              <a:gd name="connsiteX7" fmla="*/ 0 w 1851620"/>
              <a:gd name="connsiteY7" fmla="*/ 732487 h 878988"/>
              <a:gd name="connsiteX8" fmla="*/ 0 w 1851620"/>
              <a:gd name="connsiteY8" fmla="*/ 146501 h 87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1620" h="878988">
                <a:moveTo>
                  <a:pt x="0" y="146501"/>
                </a:moveTo>
                <a:cubicBezTo>
                  <a:pt x="0" y="65591"/>
                  <a:pt x="65591" y="0"/>
                  <a:pt x="146501" y="0"/>
                </a:cubicBezTo>
                <a:lnTo>
                  <a:pt x="1705119" y="0"/>
                </a:lnTo>
                <a:cubicBezTo>
                  <a:pt x="1786029" y="0"/>
                  <a:pt x="1851620" y="65591"/>
                  <a:pt x="1851620" y="146501"/>
                </a:cubicBezTo>
                <a:lnTo>
                  <a:pt x="1851620" y="732487"/>
                </a:lnTo>
                <a:cubicBezTo>
                  <a:pt x="1851620" y="813397"/>
                  <a:pt x="1786029" y="878988"/>
                  <a:pt x="1705119" y="878988"/>
                </a:cubicBezTo>
                <a:lnTo>
                  <a:pt x="146501" y="878988"/>
                </a:lnTo>
                <a:cubicBezTo>
                  <a:pt x="65591" y="878988"/>
                  <a:pt x="0" y="813397"/>
                  <a:pt x="0" y="732487"/>
                </a:cubicBezTo>
                <a:lnTo>
                  <a:pt x="0" y="146501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41969" tIns="141969" rIns="141969" bIns="141969" anchor="ctr" anchorCtr="0">
            <a:no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N= 836 (7.4%)</a:t>
            </a: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C99E2183-9CAC-9C46-29E1-6541173EEFCB}"/>
              </a:ext>
            </a:extLst>
          </p:cNvPr>
          <p:cNvSpPr/>
          <p:nvPr/>
        </p:nvSpPr>
        <p:spPr>
          <a:xfrm>
            <a:off x="5949619" y="6140412"/>
            <a:ext cx="2428178" cy="249965"/>
          </a:xfrm>
          <a:custGeom>
            <a:avLst/>
            <a:gdLst>
              <a:gd name="connsiteX0" fmla="*/ 0 w 1851620"/>
              <a:gd name="connsiteY0" fmla="*/ 146501 h 878988"/>
              <a:gd name="connsiteX1" fmla="*/ 146501 w 1851620"/>
              <a:gd name="connsiteY1" fmla="*/ 0 h 878988"/>
              <a:gd name="connsiteX2" fmla="*/ 1705119 w 1851620"/>
              <a:gd name="connsiteY2" fmla="*/ 0 h 878988"/>
              <a:gd name="connsiteX3" fmla="*/ 1851620 w 1851620"/>
              <a:gd name="connsiteY3" fmla="*/ 146501 h 878988"/>
              <a:gd name="connsiteX4" fmla="*/ 1851620 w 1851620"/>
              <a:gd name="connsiteY4" fmla="*/ 732487 h 878988"/>
              <a:gd name="connsiteX5" fmla="*/ 1705119 w 1851620"/>
              <a:gd name="connsiteY5" fmla="*/ 878988 h 878988"/>
              <a:gd name="connsiteX6" fmla="*/ 146501 w 1851620"/>
              <a:gd name="connsiteY6" fmla="*/ 878988 h 878988"/>
              <a:gd name="connsiteX7" fmla="*/ 0 w 1851620"/>
              <a:gd name="connsiteY7" fmla="*/ 732487 h 878988"/>
              <a:gd name="connsiteX8" fmla="*/ 0 w 1851620"/>
              <a:gd name="connsiteY8" fmla="*/ 146501 h 87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1620" h="878988">
                <a:moveTo>
                  <a:pt x="0" y="146501"/>
                </a:moveTo>
                <a:cubicBezTo>
                  <a:pt x="0" y="65591"/>
                  <a:pt x="65591" y="0"/>
                  <a:pt x="146501" y="0"/>
                </a:cubicBezTo>
                <a:lnTo>
                  <a:pt x="1705119" y="0"/>
                </a:lnTo>
                <a:cubicBezTo>
                  <a:pt x="1786029" y="0"/>
                  <a:pt x="1851620" y="65591"/>
                  <a:pt x="1851620" y="146501"/>
                </a:cubicBezTo>
                <a:lnTo>
                  <a:pt x="1851620" y="732487"/>
                </a:lnTo>
                <a:cubicBezTo>
                  <a:pt x="1851620" y="813397"/>
                  <a:pt x="1786029" y="878988"/>
                  <a:pt x="1705119" y="878988"/>
                </a:cubicBezTo>
                <a:lnTo>
                  <a:pt x="146501" y="878988"/>
                </a:lnTo>
                <a:cubicBezTo>
                  <a:pt x="65591" y="878988"/>
                  <a:pt x="0" y="813397"/>
                  <a:pt x="0" y="732487"/>
                </a:cubicBezTo>
                <a:lnTo>
                  <a:pt x="0" y="146501"/>
                </a:lnTo>
                <a:close/>
              </a:path>
            </a:pathLst>
          </a:cu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41969" tIns="141969" rIns="141969" bIns="141969" anchor="ctr" anchorCtr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Private medical clinic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FF4825B9-7151-8155-2A7B-C1FC3F21CC9B}"/>
              </a:ext>
            </a:extLst>
          </p:cNvPr>
          <p:cNvSpPr/>
          <p:nvPr/>
        </p:nvSpPr>
        <p:spPr>
          <a:xfrm>
            <a:off x="3302665" y="4052678"/>
            <a:ext cx="639105" cy="208477"/>
          </a:xfrm>
          <a:prstGeom prst="rightArrow">
            <a:avLst>
              <a:gd name="adj1" fmla="val 50000"/>
              <a:gd name="adj2" fmla="val 74367"/>
            </a:avLst>
          </a:prstGeom>
          <a:gradFill flip="none" rotWithShape="1">
            <a:gsLst>
              <a:gs pos="0">
                <a:schemeClr val="bg2"/>
              </a:gs>
              <a:gs pos="82000">
                <a:schemeClr val="accent3">
                  <a:satMod val="110000"/>
                  <a:lumMod val="100000"/>
                  <a:shade val="100000"/>
                  <a:alpha val="7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7045AAB-85E8-3BD0-7521-2EECDF261CF6}"/>
              </a:ext>
            </a:extLst>
          </p:cNvPr>
          <p:cNvSpPr/>
          <p:nvPr/>
        </p:nvSpPr>
        <p:spPr>
          <a:xfrm>
            <a:off x="8761849" y="2870050"/>
            <a:ext cx="639105" cy="208477"/>
          </a:xfrm>
          <a:prstGeom prst="rightArrow">
            <a:avLst>
              <a:gd name="adj1" fmla="val 50000"/>
              <a:gd name="adj2" fmla="val 74367"/>
            </a:avLst>
          </a:prstGeom>
          <a:gradFill flip="none" rotWithShape="1">
            <a:gsLst>
              <a:gs pos="0">
                <a:schemeClr val="bg2"/>
              </a:gs>
              <a:gs pos="82000">
                <a:schemeClr val="accent3">
                  <a:satMod val="110000"/>
                  <a:lumMod val="100000"/>
                  <a:shade val="100000"/>
                  <a:alpha val="7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61AA16E5-898C-B890-C31D-8A450DBD0ED5}"/>
              </a:ext>
            </a:extLst>
          </p:cNvPr>
          <p:cNvSpPr/>
          <p:nvPr/>
        </p:nvSpPr>
        <p:spPr>
          <a:xfrm>
            <a:off x="8743870" y="4093455"/>
            <a:ext cx="639105" cy="208477"/>
          </a:xfrm>
          <a:prstGeom prst="rightArrow">
            <a:avLst>
              <a:gd name="adj1" fmla="val 50000"/>
              <a:gd name="adj2" fmla="val 74367"/>
            </a:avLst>
          </a:prstGeom>
          <a:gradFill flip="none" rotWithShape="1">
            <a:gsLst>
              <a:gs pos="0">
                <a:schemeClr val="bg2"/>
              </a:gs>
              <a:gs pos="82000">
                <a:schemeClr val="accent3">
                  <a:satMod val="110000"/>
                  <a:lumMod val="100000"/>
                  <a:shade val="100000"/>
                  <a:alpha val="7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4C6D6F26-ACC1-B253-ED0F-54FF19AC0CB9}"/>
              </a:ext>
            </a:extLst>
          </p:cNvPr>
          <p:cNvSpPr/>
          <p:nvPr/>
        </p:nvSpPr>
        <p:spPr>
          <a:xfrm>
            <a:off x="680265" y="2528109"/>
            <a:ext cx="1262249" cy="608847"/>
          </a:xfrm>
          <a:custGeom>
            <a:avLst/>
            <a:gdLst>
              <a:gd name="connsiteX0" fmla="*/ 0 w 1851620"/>
              <a:gd name="connsiteY0" fmla="*/ 146501 h 878988"/>
              <a:gd name="connsiteX1" fmla="*/ 146501 w 1851620"/>
              <a:gd name="connsiteY1" fmla="*/ 0 h 878988"/>
              <a:gd name="connsiteX2" fmla="*/ 1705119 w 1851620"/>
              <a:gd name="connsiteY2" fmla="*/ 0 h 878988"/>
              <a:gd name="connsiteX3" fmla="*/ 1851620 w 1851620"/>
              <a:gd name="connsiteY3" fmla="*/ 146501 h 878988"/>
              <a:gd name="connsiteX4" fmla="*/ 1851620 w 1851620"/>
              <a:gd name="connsiteY4" fmla="*/ 732487 h 878988"/>
              <a:gd name="connsiteX5" fmla="*/ 1705119 w 1851620"/>
              <a:gd name="connsiteY5" fmla="*/ 878988 h 878988"/>
              <a:gd name="connsiteX6" fmla="*/ 146501 w 1851620"/>
              <a:gd name="connsiteY6" fmla="*/ 878988 h 878988"/>
              <a:gd name="connsiteX7" fmla="*/ 0 w 1851620"/>
              <a:gd name="connsiteY7" fmla="*/ 732487 h 878988"/>
              <a:gd name="connsiteX8" fmla="*/ 0 w 1851620"/>
              <a:gd name="connsiteY8" fmla="*/ 146501 h 87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1620" h="878988">
                <a:moveTo>
                  <a:pt x="0" y="146501"/>
                </a:moveTo>
                <a:cubicBezTo>
                  <a:pt x="0" y="65591"/>
                  <a:pt x="65591" y="0"/>
                  <a:pt x="146501" y="0"/>
                </a:cubicBezTo>
                <a:lnTo>
                  <a:pt x="1705119" y="0"/>
                </a:lnTo>
                <a:cubicBezTo>
                  <a:pt x="1786029" y="0"/>
                  <a:pt x="1851620" y="65591"/>
                  <a:pt x="1851620" y="146501"/>
                </a:cubicBezTo>
                <a:lnTo>
                  <a:pt x="1851620" y="732487"/>
                </a:lnTo>
                <a:cubicBezTo>
                  <a:pt x="1851620" y="813397"/>
                  <a:pt x="1786029" y="878988"/>
                  <a:pt x="1705119" y="878988"/>
                </a:cubicBezTo>
                <a:lnTo>
                  <a:pt x="146501" y="878988"/>
                </a:lnTo>
                <a:cubicBezTo>
                  <a:pt x="65591" y="878988"/>
                  <a:pt x="0" y="813397"/>
                  <a:pt x="0" y="732487"/>
                </a:cubicBezTo>
                <a:lnTo>
                  <a:pt x="0" y="146501"/>
                </a:lnTo>
                <a:close/>
              </a:path>
            </a:pathLst>
          </a:custGeom>
          <a:noFill/>
          <a:ln>
            <a:noFill/>
            <a:prstDash val="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41969" tIns="141969" rIns="141969" bIns="141969" anchor="ctr" anchorCtr="0">
            <a:noAutofit/>
          </a:bodyPr>
          <a:lstStyle/>
          <a:p>
            <a:pPr algn="ctr" latinLnBrk="1"/>
            <a:r>
              <a:rPr lang="en-US" altLang="ko-KR" b="1" kern="0" dirty="0">
                <a:solidFill>
                  <a:srgbClr val="FF0000"/>
                </a:solidFill>
                <a:ea typeface="KoPubWorld돋움체 Bold"/>
              </a:rPr>
              <a:t>2023.12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77B5546D-ED85-8A32-B833-0DC6C36FCF33}"/>
              </a:ext>
            </a:extLst>
          </p:cNvPr>
          <p:cNvSpPr/>
          <p:nvPr/>
        </p:nvSpPr>
        <p:spPr>
          <a:xfrm>
            <a:off x="1651750" y="2686567"/>
            <a:ext cx="9817101" cy="4025424"/>
          </a:xfrm>
          <a:custGeom>
            <a:avLst/>
            <a:gdLst>
              <a:gd name="connsiteX0" fmla="*/ 0 w 1851620"/>
              <a:gd name="connsiteY0" fmla="*/ 146501 h 878988"/>
              <a:gd name="connsiteX1" fmla="*/ 146501 w 1851620"/>
              <a:gd name="connsiteY1" fmla="*/ 0 h 878988"/>
              <a:gd name="connsiteX2" fmla="*/ 1705119 w 1851620"/>
              <a:gd name="connsiteY2" fmla="*/ 0 h 878988"/>
              <a:gd name="connsiteX3" fmla="*/ 1851620 w 1851620"/>
              <a:gd name="connsiteY3" fmla="*/ 146501 h 878988"/>
              <a:gd name="connsiteX4" fmla="*/ 1851620 w 1851620"/>
              <a:gd name="connsiteY4" fmla="*/ 732487 h 878988"/>
              <a:gd name="connsiteX5" fmla="*/ 1705119 w 1851620"/>
              <a:gd name="connsiteY5" fmla="*/ 878988 h 878988"/>
              <a:gd name="connsiteX6" fmla="*/ 146501 w 1851620"/>
              <a:gd name="connsiteY6" fmla="*/ 878988 h 878988"/>
              <a:gd name="connsiteX7" fmla="*/ 0 w 1851620"/>
              <a:gd name="connsiteY7" fmla="*/ 732487 h 878988"/>
              <a:gd name="connsiteX8" fmla="*/ 0 w 1851620"/>
              <a:gd name="connsiteY8" fmla="*/ 146501 h 87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1620" h="878988">
                <a:moveTo>
                  <a:pt x="0" y="146501"/>
                </a:moveTo>
                <a:cubicBezTo>
                  <a:pt x="0" y="65591"/>
                  <a:pt x="65591" y="0"/>
                  <a:pt x="146501" y="0"/>
                </a:cubicBezTo>
                <a:lnTo>
                  <a:pt x="1705119" y="0"/>
                </a:lnTo>
                <a:cubicBezTo>
                  <a:pt x="1786029" y="0"/>
                  <a:pt x="1851620" y="65591"/>
                  <a:pt x="1851620" y="146501"/>
                </a:cubicBezTo>
                <a:lnTo>
                  <a:pt x="1851620" y="732487"/>
                </a:lnTo>
                <a:cubicBezTo>
                  <a:pt x="1851620" y="813397"/>
                  <a:pt x="1786029" y="878988"/>
                  <a:pt x="1705119" y="878988"/>
                </a:cubicBezTo>
                <a:lnTo>
                  <a:pt x="146501" y="878988"/>
                </a:lnTo>
                <a:cubicBezTo>
                  <a:pt x="65591" y="878988"/>
                  <a:pt x="0" y="813397"/>
                  <a:pt x="0" y="732487"/>
                </a:cubicBezTo>
                <a:lnTo>
                  <a:pt x="0" y="146501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ln w="9525">
            <a:solidFill>
              <a:srgbClr val="FF0000"/>
            </a:solidFill>
            <a:prstDash val="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41969" tIns="141969" rIns="141969" bIns="141969" anchor="ctr" anchorCtr="0">
            <a:noAutofit/>
          </a:bodyPr>
          <a:lstStyle/>
          <a:p>
            <a:pPr algn="ctr" latinLnBrk="1"/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25742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57B8-BEA8-C10C-9DC6-3D9358D9E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/>
              <a:t>항체양성률 주요 결과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1A4A7-C44D-B6A0-A4A3-44372C36CC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817043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88258" y="77757"/>
            <a:ext cx="11280593" cy="1508105"/>
            <a:chOff x="188258" y="77757"/>
            <a:chExt cx="11280593" cy="1508105"/>
          </a:xfrm>
        </p:grpSpPr>
        <p:sp>
          <p:nvSpPr>
            <p:cNvPr id="5" name="직사각형 4"/>
            <p:cNvSpPr/>
            <p:nvPr/>
          </p:nvSpPr>
          <p:spPr>
            <a:xfrm flipH="1" flipV="1">
              <a:off x="188258" y="228692"/>
              <a:ext cx="116541" cy="7753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305" y="77757"/>
              <a:ext cx="11002546" cy="1508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 dirty="0"/>
                <a:t>조사결과</a:t>
              </a:r>
            </a:p>
            <a:p>
              <a:pPr lvl="0">
                <a:defRPr/>
              </a:pPr>
              <a:r>
                <a:rPr lang="en-US" altLang="ko-KR" sz="4400" b="1" dirty="0"/>
                <a:t>Repeated cross-sectional trend</a:t>
              </a:r>
            </a:p>
            <a:p>
              <a:pPr lvl="0">
                <a:defRPr/>
              </a:pPr>
              <a:r>
                <a:rPr lang="en-US" altLang="ko-KR" sz="2800" b="1" dirty="0"/>
                <a:t>(Weighted </a:t>
              </a:r>
              <a:r>
                <a:rPr lang="en-US" altLang="ko-KR" sz="2800" b="1" dirty="0" err="1"/>
                <a:t>seroprevalance</a:t>
              </a:r>
              <a:r>
                <a:rPr lang="en-US" altLang="ko-KR" sz="2800" b="1" dirty="0"/>
                <a:t> of anti S &amp; anti N)</a:t>
              </a:r>
              <a:endParaRPr lang="ko-KR" altLang="en-US" sz="2800" b="1" dirty="0"/>
            </a:p>
          </p:txBody>
        </p:sp>
        <p:sp>
          <p:nvSpPr>
            <p:cNvPr id="7" name="직사각형 6"/>
            <p:cNvSpPr/>
            <p:nvPr/>
          </p:nvSpPr>
          <p:spPr>
            <a:xfrm flipH="1" flipV="1">
              <a:off x="367552" y="228690"/>
              <a:ext cx="36000" cy="7753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67DD7-F0E5-5564-70FE-E45B35C71FCF}"/>
              </a:ext>
            </a:extLst>
          </p:cNvPr>
          <p:cNvGrpSpPr/>
          <p:nvPr/>
        </p:nvGrpSpPr>
        <p:grpSpPr>
          <a:xfrm>
            <a:off x="1773568" y="1951148"/>
            <a:ext cx="8644864" cy="4560310"/>
            <a:chOff x="1773568" y="1828485"/>
            <a:chExt cx="8644864" cy="45603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E65910-4188-AC69-707F-D0805AF85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3568" y="1828485"/>
              <a:ext cx="8644864" cy="453715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9E54CA0-FFAE-B35B-9103-C148A60F56C7}"/>
                </a:ext>
              </a:extLst>
            </p:cNvPr>
            <p:cNvSpPr txBox="1"/>
            <p:nvPr/>
          </p:nvSpPr>
          <p:spPr>
            <a:xfrm>
              <a:off x="7168795" y="3059668"/>
              <a:ext cx="12585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6.2%p </a:t>
              </a:r>
              <a:r>
                <a:rPr lang="en-KR" b="0" i="0" dirty="0">
                  <a:solidFill>
                    <a:srgbClr val="FF0000"/>
                  </a:solidFill>
                  <a:effectLst/>
                  <a:latin typeface="돋움" panose="020B0600000101010101" pitchFamily="34" charset="-127"/>
                  <a:ea typeface="돋움" panose="020B0600000101010101" pitchFamily="34" charset="-127"/>
                </a:rPr>
                <a:t>▲</a:t>
              </a:r>
              <a:endParaRPr lang="en-KR" b="1" i="0" u="sng" dirty="0">
                <a:solidFill>
                  <a:srgbClr val="FF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hlinkClick r:id="rId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63D4B7-24EA-835A-9F1E-FC8951EE9E9F}"/>
                </a:ext>
              </a:extLst>
            </p:cNvPr>
            <p:cNvSpPr txBox="1"/>
            <p:nvPr/>
          </p:nvSpPr>
          <p:spPr>
            <a:xfrm>
              <a:off x="3022400" y="3708649"/>
              <a:ext cx="14771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13.1%p </a:t>
              </a:r>
              <a:r>
                <a:rPr lang="en-KR" b="0" i="0" dirty="0">
                  <a:solidFill>
                    <a:srgbClr val="FF0000"/>
                  </a:solidFill>
                  <a:effectLst/>
                  <a:latin typeface="돋움" panose="020B0600000101010101" pitchFamily="34" charset="-127"/>
                  <a:ea typeface="돋움" panose="020B0600000101010101" pitchFamily="34" charset="-127"/>
                </a:rPr>
                <a:t>▲</a:t>
              </a:r>
              <a:endParaRPr lang="en-KR" b="1" i="0" u="sng" dirty="0">
                <a:solidFill>
                  <a:srgbClr val="FF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hlinkClick r:id="rId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8CE3E2-14AE-A9E0-6F5F-B1BEC620AB46}"/>
                </a:ext>
              </a:extLst>
            </p:cNvPr>
            <p:cNvSpPr txBox="1"/>
            <p:nvPr/>
          </p:nvSpPr>
          <p:spPr>
            <a:xfrm>
              <a:off x="4709049" y="3294514"/>
              <a:ext cx="12585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8.6%p </a:t>
              </a:r>
              <a:r>
                <a:rPr lang="en-KR" b="0" i="0" dirty="0">
                  <a:solidFill>
                    <a:srgbClr val="FF0000"/>
                  </a:solidFill>
                  <a:effectLst/>
                  <a:latin typeface="돋움" panose="020B0600000101010101" pitchFamily="34" charset="-127"/>
                  <a:ea typeface="돋움" panose="020B0600000101010101" pitchFamily="34" charset="-127"/>
                </a:rPr>
                <a:t>▲</a:t>
              </a:r>
              <a:endParaRPr lang="en-KR" b="1" i="0" u="sng" dirty="0">
                <a:solidFill>
                  <a:srgbClr val="FF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hlinkClick r:id="rId4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99887A5-6549-309A-9F14-44E3D2E78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18592" y="6109899"/>
              <a:ext cx="1477117" cy="27889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D8DB70-A101-A3B8-07B1-57A8B9665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3177" y="6107417"/>
              <a:ext cx="1477117" cy="26766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4B4777-8018-A137-944E-5CD15701A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09789" y="6116152"/>
              <a:ext cx="1501794" cy="2589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DE62AAD-C43A-D675-60DE-3B24E86F2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9866" y="6109898"/>
              <a:ext cx="1416399" cy="255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526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4785" y="153594"/>
            <a:ext cx="957640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latin typeface="함초롬돋움"/>
                <a:ea typeface="함초롬돋움"/>
                <a:cs typeface="함초롬돋움"/>
              </a:rPr>
              <a:t>Cross-sectional time</a:t>
            </a:r>
            <a:r>
              <a:rPr lang="ko-KR" altLang="en-US" sz="2400" b="1" dirty="0"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2400" b="1" dirty="0">
                <a:latin typeface="함초롬돋움"/>
                <a:ea typeface="함초롬돋움"/>
                <a:cs typeface="함초롬돋움"/>
              </a:rPr>
              <a:t>trends in</a:t>
            </a:r>
            <a:r>
              <a:rPr lang="ko-KR" altLang="en-US" sz="2400" b="1" dirty="0"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2400" b="1" dirty="0">
                <a:latin typeface="함초롬돋움"/>
                <a:ea typeface="함초롬돋움"/>
                <a:cs typeface="함초롬돋움"/>
              </a:rPr>
              <a:t>age-specific prevalence of </a:t>
            </a:r>
            <a:r>
              <a:rPr lang="en-US" altLang="ko-KR" sz="2400" b="1" dirty="0">
                <a:highlight>
                  <a:srgbClr val="FFFF00"/>
                </a:highlight>
                <a:latin typeface="함초롬돋움"/>
                <a:ea typeface="함초롬돋움"/>
                <a:cs typeface="함초롬돋움"/>
              </a:rPr>
              <a:t>anti-N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6E7310-EA3B-B80B-F06F-57F5C60C0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22" y="1250042"/>
            <a:ext cx="9576404" cy="4965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F2F106-8CC2-CB6A-AD1C-CB3D2AA20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880" y="5950402"/>
            <a:ext cx="1477117" cy="278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971785-3695-CB22-723C-5ECE923B9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3579" y="5947920"/>
            <a:ext cx="1477117" cy="267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1C20A5-F1E9-6443-8622-B04D48951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191" y="5956655"/>
            <a:ext cx="1501794" cy="2589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FDDB55-F8BF-A54E-8423-3860C6E84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4790" y="5973559"/>
            <a:ext cx="1416399" cy="25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6128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4">
            <a:extLst>
              <a:ext uri="{FF2B5EF4-FFF2-40B4-BE49-F238E27FC236}">
                <a16:creationId xmlns:a16="http://schemas.microsoft.com/office/drawing/2014/main" id="{6C791CB1-90DF-3F97-6572-3D7C90C6760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97479" y="1325421"/>
          <a:ext cx="9780558" cy="187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976558">
                  <a:extLst>
                    <a:ext uri="{9D8B030D-6E8A-4147-A177-3AD203B41FA5}">
                      <a16:colId xmlns:a16="http://schemas.microsoft.com/office/drawing/2014/main" val="2760874332"/>
                    </a:ext>
                  </a:extLst>
                </a:gridCol>
                <a:gridCol w="2268000">
                  <a:extLst>
                    <a:ext uri="{9D8B030D-6E8A-4147-A177-3AD203B41FA5}">
                      <a16:colId xmlns:a16="http://schemas.microsoft.com/office/drawing/2014/main" val="4253733888"/>
                    </a:ext>
                  </a:extLst>
                </a:gridCol>
                <a:gridCol w="2268000">
                  <a:extLst>
                    <a:ext uri="{9D8B030D-6E8A-4147-A177-3AD203B41FA5}">
                      <a16:colId xmlns:a16="http://schemas.microsoft.com/office/drawing/2014/main" val="2786726128"/>
                    </a:ext>
                  </a:extLst>
                </a:gridCol>
                <a:gridCol w="2268000">
                  <a:extLst>
                    <a:ext uri="{9D8B030D-6E8A-4147-A177-3AD203B41FA5}">
                      <a16:colId xmlns:a16="http://schemas.microsoft.com/office/drawing/2014/main" val="90293642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 panose="020B0604000101010101" pitchFamily="50" charset="-127"/>
                        </a:rPr>
                        <a:t>Total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돋움" panose="020B0604000101010101" pitchFamily="50" charset="-127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 panose="020B0604000101010101" pitchFamily="50" charset="-127"/>
                        </a:rPr>
                        <a:t>Prevalence of anti-S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 panose="020B0604000101010101" pitchFamily="50" charset="-127"/>
                        </a:rPr>
                        <a:t> (%)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돋움" panose="020B0604000101010101" pitchFamily="50" charset="-127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 panose="020B0604000101010101" pitchFamily="50" charset="-127"/>
                        </a:rPr>
                        <a:t>Prevalence of anti-N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 panose="020B0604000101010101" pitchFamily="50" charset="-127"/>
                        </a:rPr>
                        <a:t>(%)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22921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 panose="00000800000000000000" pitchFamily="2" charset="-127"/>
                        </a:rPr>
                        <a:t>4</a:t>
                      </a:r>
                      <a:r>
                        <a:rPr lang="en-US" altLang="ko-KR" sz="1600" b="1" kern="0" spc="0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 panose="00000800000000000000" pitchFamily="2" charset="-127"/>
                        </a:rPr>
                        <a:t>th </a:t>
                      </a:r>
                      <a:r>
                        <a:rPr lang="en-US" altLang="ko-KR" sz="1600" b="1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 panose="00000800000000000000" pitchFamily="2" charset="-127"/>
                        </a:rPr>
                        <a:t>survey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KoPubWorld돋움체 Bold" panose="00000800000000000000" pitchFamily="2" charset="-127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 panose="00000800000000000000" pitchFamily="2" charset="-127"/>
                        </a:rPr>
                        <a:t>11,271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KoPubWorld돋움체 Bold" panose="00000800000000000000" pitchFamily="2" charset="-127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 panose="00000800000000000000" pitchFamily="2" charset="-127"/>
                        </a:rPr>
                        <a:t>99.8%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KoPubWorld돋움체 Bold" panose="00000800000000000000" pitchFamily="2" charset="-127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 panose="00000800000000000000" pitchFamily="2" charset="-127"/>
                        </a:rPr>
                        <a:t>84.9%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KoPubWorld돋움체 Bold" panose="00000800000000000000" pitchFamily="2" charset="-127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43939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From 2</a:t>
                      </a:r>
                      <a:r>
                        <a:rPr lang="en-US" altLang="ko-KR" sz="1600" b="1" baseline="30000" dirty="0"/>
                        <a:t>nd</a:t>
                      </a:r>
                      <a:r>
                        <a:rPr lang="en-US" altLang="ko-KR" sz="1600" b="1" dirty="0"/>
                        <a:t> participants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KoPubWorld돋움체 Bold" panose="00000800000000000000" pitchFamily="2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 panose="00000800000000000000" pitchFamily="2" charset="-127"/>
                        </a:rPr>
                        <a:t>5,603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 panose="00000800000000000000" pitchFamily="2" charset="-127"/>
                        </a:rPr>
                        <a:t>99.7%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 panose="00000800000000000000" pitchFamily="2" charset="-127"/>
                        </a:rPr>
                        <a:t>85.2%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128619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From 3</a:t>
                      </a:r>
                      <a:r>
                        <a:rPr lang="en-US" altLang="ko-KR" sz="1600" b="1" baseline="30000" dirty="0"/>
                        <a:t>rd</a:t>
                      </a:r>
                      <a:r>
                        <a:rPr lang="en-US" altLang="ko-KR" sz="1600" b="1" dirty="0"/>
                        <a:t> participants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KoPubWorld돋움체 Bold" panose="00000800000000000000" pitchFamily="2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 panose="00000800000000000000" pitchFamily="2" charset="-127"/>
                        </a:rPr>
                        <a:t>5,668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 panose="00000800000000000000" pitchFamily="2" charset="-127"/>
                        </a:rPr>
                        <a:t>99.8%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 panose="00000800000000000000" pitchFamily="2" charset="-127"/>
                        </a:rPr>
                        <a:t>84.7%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26866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A42D7BAB-BD79-B8D4-B008-EB5A436F270A}"/>
              </a:ext>
            </a:extLst>
          </p:cNvPr>
          <p:cNvGrpSpPr/>
          <p:nvPr/>
        </p:nvGrpSpPr>
        <p:grpSpPr>
          <a:xfrm>
            <a:off x="188258" y="77757"/>
            <a:ext cx="11280593" cy="1200329"/>
            <a:chOff x="188258" y="77757"/>
            <a:chExt cx="11280593" cy="120032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CB05DB-2036-6E3F-E8C2-D51E5088D808}"/>
                </a:ext>
              </a:extLst>
            </p:cNvPr>
            <p:cNvSpPr/>
            <p:nvPr/>
          </p:nvSpPr>
          <p:spPr>
            <a:xfrm flipH="1" flipV="1">
              <a:off x="188258" y="228692"/>
              <a:ext cx="116541" cy="7753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AFA915-196C-ED84-0FFF-6C8B720BBD4E}"/>
                </a:ext>
              </a:extLst>
            </p:cNvPr>
            <p:cNvSpPr txBox="1"/>
            <p:nvPr/>
          </p:nvSpPr>
          <p:spPr>
            <a:xfrm>
              <a:off x="466305" y="77757"/>
              <a:ext cx="1100254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600" b="1" dirty="0"/>
                <a:t>Weighted seroprevalence of Anti-S &amp; Anti-N</a:t>
              </a:r>
              <a:br>
                <a:rPr lang="en-US" altLang="ko-KR" sz="3600" b="1" dirty="0"/>
              </a:br>
              <a:r>
                <a:rPr lang="en-US" altLang="ko-KR" sz="3600" b="1" dirty="0"/>
                <a:t>among participants in the 4th survey</a:t>
              </a:r>
              <a:endParaRPr lang="ko-KR" altLang="en-US" sz="2000" b="1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FDE3E2-EE33-4495-8665-F297C1204447}"/>
                </a:ext>
              </a:extLst>
            </p:cNvPr>
            <p:cNvSpPr/>
            <p:nvPr/>
          </p:nvSpPr>
          <p:spPr>
            <a:xfrm flipH="1" flipV="1">
              <a:off x="367552" y="228690"/>
              <a:ext cx="36000" cy="7753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C4D38A4-735E-B747-8088-11D1F5FF12EE}"/>
              </a:ext>
            </a:extLst>
          </p:cNvPr>
          <p:cNvSpPr txBox="1"/>
          <p:nvPr/>
        </p:nvSpPr>
        <p:spPr>
          <a:xfrm>
            <a:off x="9729596" y="6492187"/>
            <a:ext cx="2462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Time point: Dec, 2023</a:t>
            </a:r>
            <a:endParaRPr lang="en-KR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248656-CD54-C3E8-577E-3D654128C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67" y="3429000"/>
            <a:ext cx="5372100" cy="302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C6B8DF-C046-577C-1221-3C4EC6FF4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758" y="3429000"/>
            <a:ext cx="53721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8736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E391EE5-F27D-2826-BF78-450CB7AC4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597" y="2036900"/>
            <a:ext cx="5372100" cy="42418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88258" y="77757"/>
            <a:ext cx="11280593" cy="1077218"/>
            <a:chOff x="188258" y="77757"/>
            <a:chExt cx="11280593" cy="1077218"/>
          </a:xfrm>
        </p:grpSpPr>
        <p:sp>
          <p:nvSpPr>
            <p:cNvPr id="5" name="직사각형 4"/>
            <p:cNvSpPr/>
            <p:nvPr/>
          </p:nvSpPr>
          <p:spPr>
            <a:xfrm flipH="1" flipV="1">
              <a:off x="188258" y="228692"/>
              <a:ext cx="116541" cy="7753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305" y="77757"/>
              <a:ext cx="1100254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600" b="1" dirty="0"/>
                <a:t>Weighted seroprevalence of Anti-S &amp; Anti-N</a:t>
              </a:r>
              <a:endParaRPr lang="ko-KR" altLang="en-US" sz="3600" b="1" dirty="0"/>
            </a:p>
            <a:p>
              <a:pPr lvl="0">
                <a:defRPr/>
              </a:pPr>
              <a:r>
                <a:rPr lang="en-US" altLang="ko-KR" sz="2800" b="1" dirty="0"/>
                <a:t>Participants whose 1</a:t>
              </a:r>
              <a:r>
                <a:rPr lang="en-US" altLang="ko-KR" sz="2800" b="1" baseline="30000" dirty="0"/>
                <a:t>st</a:t>
              </a:r>
              <a:r>
                <a:rPr lang="en-US" altLang="ko-KR" sz="2800" b="1" dirty="0"/>
                <a:t> survey is baseline (n=5,603)</a:t>
              </a:r>
              <a:endParaRPr lang="ko-KR" altLang="en-US" sz="2800" b="1" dirty="0"/>
            </a:p>
          </p:txBody>
        </p:sp>
        <p:sp>
          <p:nvSpPr>
            <p:cNvPr id="7" name="직사각형 6"/>
            <p:cNvSpPr/>
            <p:nvPr/>
          </p:nvSpPr>
          <p:spPr>
            <a:xfrm flipH="1" flipV="1">
              <a:off x="367552" y="228690"/>
              <a:ext cx="36000" cy="7753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F7271A8-9916-A4DD-0F8E-9C2FF626D9DF}"/>
              </a:ext>
            </a:extLst>
          </p:cNvPr>
          <p:cNvSpPr txBox="1"/>
          <p:nvPr/>
        </p:nvSpPr>
        <p:spPr>
          <a:xfrm>
            <a:off x="9411418" y="2871329"/>
            <a:ext cx="1319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15.0%p </a:t>
            </a:r>
            <a:r>
              <a:rPr lang="en-KR" b="0" i="0" dirty="0">
                <a:solidFill>
                  <a:srgbClr val="FF0000"/>
                </a:solidFill>
                <a:effectLst/>
                <a:latin typeface="돋움" panose="020B0600000101010101" pitchFamily="34" charset="-127"/>
                <a:ea typeface="돋움" panose="020B0600000101010101" pitchFamily="34" charset="-127"/>
              </a:rPr>
              <a:t>▲</a:t>
            </a:r>
            <a:endParaRPr lang="en-KR" b="1" i="0" u="sng" dirty="0">
              <a:solidFill>
                <a:srgbClr val="FF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  <a:hlinkClick r:id="rId4"/>
            </a:endParaRPr>
          </a:p>
          <a:p>
            <a:endParaRPr lang="en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1B57F6-8965-5F5B-DF17-9A47ECEF0021}"/>
              </a:ext>
            </a:extLst>
          </p:cNvPr>
          <p:cNvSpPr txBox="1"/>
          <p:nvPr/>
        </p:nvSpPr>
        <p:spPr>
          <a:xfrm>
            <a:off x="7708811" y="3511469"/>
            <a:ext cx="1319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12.6%p </a:t>
            </a:r>
            <a:r>
              <a:rPr lang="en-KR" b="0" i="0" dirty="0">
                <a:solidFill>
                  <a:srgbClr val="FF0000"/>
                </a:solidFill>
                <a:effectLst/>
                <a:latin typeface="돋움" panose="020B0600000101010101" pitchFamily="34" charset="-127"/>
                <a:ea typeface="돋움" panose="020B0600000101010101" pitchFamily="34" charset="-127"/>
              </a:rPr>
              <a:t>▲</a:t>
            </a:r>
            <a:endParaRPr lang="en-KR" b="1" i="0" u="sng" dirty="0">
              <a:solidFill>
                <a:srgbClr val="FF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  <a:hlinkClick r:id="rId4"/>
            </a:endParaRPr>
          </a:p>
          <a:p>
            <a:endParaRPr lang="en-KR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9DF029-D41B-C5D9-8F74-BCEAFA8E1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05" y="2036900"/>
            <a:ext cx="5372100" cy="42418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81E18C-1D61-8BCB-B0F5-5113F0B43608}"/>
              </a:ext>
            </a:extLst>
          </p:cNvPr>
          <p:cNvGrpSpPr/>
          <p:nvPr/>
        </p:nvGrpSpPr>
        <p:grpSpPr>
          <a:xfrm>
            <a:off x="7519204" y="6333581"/>
            <a:ext cx="1620000" cy="366770"/>
            <a:chOff x="7708490" y="6154994"/>
            <a:chExt cx="1620000" cy="366770"/>
          </a:xfrm>
        </p:grpSpPr>
        <p:sp>
          <p:nvSpPr>
            <p:cNvPr id="3" name="Left-Right Arrow 2">
              <a:extLst>
                <a:ext uri="{FF2B5EF4-FFF2-40B4-BE49-F238E27FC236}">
                  <a16:creationId xmlns:a16="http://schemas.microsoft.com/office/drawing/2014/main" id="{EA15E4A5-3287-D751-CEB9-35CA6FFE55B2}"/>
                </a:ext>
              </a:extLst>
            </p:cNvPr>
            <p:cNvSpPr/>
            <p:nvPr/>
          </p:nvSpPr>
          <p:spPr>
            <a:xfrm>
              <a:off x="7708490" y="6154994"/>
              <a:ext cx="1620000" cy="117987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95EA3B-720F-1961-FF02-714BA9684792}"/>
                </a:ext>
              </a:extLst>
            </p:cNvPr>
            <p:cNvSpPr txBox="1"/>
            <p:nvPr/>
          </p:nvSpPr>
          <p:spPr>
            <a:xfrm>
              <a:off x="8025437" y="6213987"/>
              <a:ext cx="10421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sz="1400" dirty="0"/>
                <a:t>4 </a:t>
              </a:r>
              <a:r>
                <a:rPr lang="en-US" altLang="ko-KR" sz="1400" dirty="0"/>
                <a:t>months</a:t>
              </a:r>
              <a:endParaRPr lang="en-KR" sz="14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8482C0-7B89-29D4-A437-0877D1CFF6D7}"/>
              </a:ext>
            </a:extLst>
          </p:cNvPr>
          <p:cNvGrpSpPr/>
          <p:nvPr/>
        </p:nvGrpSpPr>
        <p:grpSpPr>
          <a:xfrm>
            <a:off x="9152837" y="6336157"/>
            <a:ext cx="1620000" cy="366770"/>
            <a:chOff x="7708490" y="6154994"/>
            <a:chExt cx="1620000" cy="366770"/>
          </a:xfrm>
        </p:grpSpPr>
        <p:sp>
          <p:nvSpPr>
            <p:cNvPr id="14" name="Left-Right Arrow 13">
              <a:extLst>
                <a:ext uri="{FF2B5EF4-FFF2-40B4-BE49-F238E27FC236}">
                  <a16:creationId xmlns:a16="http://schemas.microsoft.com/office/drawing/2014/main" id="{7470AEB4-CD2D-8ABD-D639-FF0246A82289}"/>
                </a:ext>
              </a:extLst>
            </p:cNvPr>
            <p:cNvSpPr/>
            <p:nvPr/>
          </p:nvSpPr>
          <p:spPr>
            <a:xfrm>
              <a:off x="7708490" y="6154994"/>
              <a:ext cx="1620000" cy="117987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749747-C26D-59AA-809D-3587B2168A99}"/>
                </a:ext>
              </a:extLst>
            </p:cNvPr>
            <p:cNvSpPr txBox="1"/>
            <p:nvPr/>
          </p:nvSpPr>
          <p:spPr>
            <a:xfrm>
              <a:off x="7976280" y="6213987"/>
              <a:ext cx="1143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sz="1400" dirty="0"/>
                <a:t>12 </a:t>
              </a:r>
              <a:r>
                <a:rPr lang="en-US" altLang="ko-KR" sz="1400" dirty="0"/>
                <a:t>months</a:t>
              </a:r>
              <a:endParaRPr lang="en-K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9536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114CAE-0392-266F-85C5-48AB94EB4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98754"/>
            <a:ext cx="5372100" cy="42418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6230EED-21BA-2ACC-81CE-073B1E3E4750}"/>
              </a:ext>
            </a:extLst>
          </p:cNvPr>
          <p:cNvGrpSpPr/>
          <p:nvPr/>
        </p:nvGrpSpPr>
        <p:grpSpPr>
          <a:xfrm>
            <a:off x="188258" y="77757"/>
            <a:ext cx="11280593" cy="1077218"/>
            <a:chOff x="188258" y="77757"/>
            <a:chExt cx="11280593" cy="107721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A75CAB0-B1AF-AC8B-FA97-FB24FD3816BF}"/>
                </a:ext>
              </a:extLst>
            </p:cNvPr>
            <p:cNvSpPr/>
            <p:nvPr/>
          </p:nvSpPr>
          <p:spPr>
            <a:xfrm flipH="1" flipV="1">
              <a:off x="188258" y="228692"/>
              <a:ext cx="116541" cy="7753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DA52AD-BC6E-A45C-3177-EDE80F572B8C}"/>
                </a:ext>
              </a:extLst>
            </p:cNvPr>
            <p:cNvSpPr txBox="1"/>
            <p:nvPr/>
          </p:nvSpPr>
          <p:spPr>
            <a:xfrm>
              <a:off x="466305" y="77757"/>
              <a:ext cx="1100254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600" b="1" dirty="0"/>
                <a:t>Weighted seroprevalence of Anti-S &amp; Anti-N</a:t>
              </a:r>
            </a:p>
            <a:p>
              <a:pPr lvl="0">
                <a:defRPr/>
              </a:pPr>
              <a:r>
                <a:rPr lang="en-US" altLang="ko-KR" sz="2800" b="1" dirty="0"/>
                <a:t>Participants whose 3</a:t>
              </a:r>
              <a:r>
                <a:rPr lang="en-US" altLang="ko-KR" sz="2800" b="1" baseline="30000" dirty="0"/>
                <a:t>rd</a:t>
              </a:r>
              <a:r>
                <a:rPr lang="en-US" altLang="ko-KR" sz="2800" b="1" dirty="0"/>
                <a:t> survey is baseline (n=5,668)</a:t>
              </a:r>
              <a:endParaRPr lang="ko-KR" altLang="en-US" sz="2800" b="1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57AC96-9633-5F29-8969-CE8676250399}"/>
                </a:ext>
              </a:extLst>
            </p:cNvPr>
            <p:cNvSpPr/>
            <p:nvPr/>
          </p:nvSpPr>
          <p:spPr>
            <a:xfrm flipH="1" flipV="1">
              <a:off x="367552" y="228690"/>
              <a:ext cx="36000" cy="7753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333D1E8-3B29-3A53-11B6-D12FE727EA22}"/>
              </a:ext>
            </a:extLst>
          </p:cNvPr>
          <p:cNvSpPr txBox="1"/>
          <p:nvPr/>
        </p:nvSpPr>
        <p:spPr>
          <a:xfrm>
            <a:off x="8308624" y="2782669"/>
            <a:ext cx="1178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5.7%p </a:t>
            </a:r>
            <a:r>
              <a:rPr lang="en-KR" b="0" i="0" dirty="0">
                <a:solidFill>
                  <a:srgbClr val="FF0000"/>
                </a:solidFill>
                <a:effectLst/>
                <a:latin typeface="돋움" panose="020B0600000101010101" pitchFamily="34" charset="-127"/>
                <a:ea typeface="돋움" panose="020B0600000101010101" pitchFamily="34" charset="-127"/>
              </a:rPr>
              <a:t>▲</a:t>
            </a:r>
            <a:endParaRPr lang="en-KR" b="1" i="0" u="sng" dirty="0">
              <a:solidFill>
                <a:srgbClr val="FF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  <a:hlinkClick r:id="rId4"/>
            </a:endParaRPr>
          </a:p>
          <a:p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0A9E6-13E4-6988-2938-57BFFB4C0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1798754"/>
            <a:ext cx="5372100" cy="42418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C3E017C-1E15-D555-88D8-3AF3B1E2FC98}"/>
              </a:ext>
            </a:extLst>
          </p:cNvPr>
          <p:cNvGrpSpPr/>
          <p:nvPr/>
        </p:nvGrpSpPr>
        <p:grpSpPr>
          <a:xfrm>
            <a:off x="7708490" y="6056672"/>
            <a:ext cx="2330245" cy="366770"/>
            <a:chOff x="7708490" y="6154994"/>
            <a:chExt cx="2330245" cy="366770"/>
          </a:xfrm>
        </p:grpSpPr>
        <p:sp>
          <p:nvSpPr>
            <p:cNvPr id="2" name="Left-Right Arrow 1">
              <a:extLst>
                <a:ext uri="{FF2B5EF4-FFF2-40B4-BE49-F238E27FC236}">
                  <a16:creationId xmlns:a16="http://schemas.microsoft.com/office/drawing/2014/main" id="{FD2523BF-8AEE-D2BA-5D9B-830C859AF413}"/>
                </a:ext>
              </a:extLst>
            </p:cNvPr>
            <p:cNvSpPr/>
            <p:nvPr/>
          </p:nvSpPr>
          <p:spPr>
            <a:xfrm>
              <a:off x="7708490" y="6154994"/>
              <a:ext cx="2330245" cy="117987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2BD1B6-2C44-E396-0007-0FF5B4EC8ABF}"/>
                </a:ext>
              </a:extLst>
            </p:cNvPr>
            <p:cNvSpPr txBox="1"/>
            <p:nvPr/>
          </p:nvSpPr>
          <p:spPr>
            <a:xfrm>
              <a:off x="8416780" y="6213987"/>
              <a:ext cx="1425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sz="1400" dirty="0"/>
                <a:t>8 </a:t>
              </a:r>
              <a:r>
                <a:rPr lang="en-US" altLang="ko-KR" sz="1400" dirty="0"/>
                <a:t>months</a:t>
              </a:r>
              <a:endParaRPr lang="en-K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01429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>
            <a:spLocks noGrp="1"/>
          </p:cNvSpPr>
          <p:nvPr>
            <p:ph type="title"/>
          </p:nvPr>
        </p:nvSpPr>
        <p:spPr>
          <a:xfrm>
            <a:off x="144643" y="25559"/>
            <a:ext cx="10958786" cy="1057525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en-US" altLang="ko-KR" sz="2800" b="1" dirty="0">
                <a:latin typeface="함초롬돋움"/>
                <a:ea typeface="함초롬돋움"/>
                <a:cs typeface="함초롬돋움"/>
              </a:rPr>
              <a:t>Age &amp; sex-specific prevalence of antibodies of SARS-CoV-2</a:t>
            </a:r>
            <a:br>
              <a:rPr lang="en-US" altLang="ko-KR" sz="3200" b="1" dirty="0">
                <a:latin typeface="함초롬돋움"/>
                <a:ea typeface="함초롬돋움"/>
                <a:cs typeface="함초롬돋움"/>
              </a:rPr>
            </a:br>
            <a:r>
              <a:rPr lang="en-US" altLang="ko-KR" sz="2400" b="1" dirty="0">
                <a:latin typeface="함초롬돋움"/>
                <a:ea typeface="함초롬돋움"/>
                <a:cs typeface="함초롬돋움"/>
              </a:rPr>
              <a:t>All participants in the 4</a:t>
            </a:r>
            <a:r>
              <a:rPr lang="en-US" altLang="ko-KR" sz="2400" b="1" baseline="30000" dirty="0">
                <a:latin typeface="함초롬돋움"/>
                <a:ea typeface="함초롬돋움"/>
                <a:cs typeface="함초롬돋움"/>
              </a:rPr>
              <a:t>th</a:t>
            </a:r>
            <a:r>
              <a:rPr lang="en-US" altLang="ko-KR" sz="2400" b="1" dirty="0">
                <a:latin typeface="함초롬돋움"/>
                <a:ea typeface="함초롬돋움"/>
                <a:cs typeface="함초롬돋움"/>
              </a:rPr>
              <a:t> survey</a:t>
            </a:r>
            <a:endParaRPr lang="ko-KR" altLang="en-US" sz="3600" b="1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8368512"/>
              </p:ext>
            </p:extLst>
          </p:nvPr>
        </p:nvGraphicFramePr>
        <p:xfrm>
          <a:off x="285130" y="1132245"/>
          <a:ext cx="11621740" cy="493188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69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1876361955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3552606288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165210292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KoPubWorld돋움체 Bold"/>
                        <a:ea typeface="KoPubWorld돋움체 Bold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  <a:cs typeface="함초롬돋움"/>
                        </a:rPr>
                        <a:t>Number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  <a:cs typeface="함초롬돋움"/>
                        </a:rPr>
                        <a:t>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  <a:cs typeface="함초롬돋움"/>
                        </a:rPr>
                        <a:t>(%)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  <a:cs typeface="함초롬돋움"/>
                        </a:rPr>
                        <a:t>Prevalence of anti-S</a:t>
                      </a:r>
                    </a:p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  <a:cs typeface="함초롬돋움"/>
                        </a:rPr>
                        <a:t>(%, weighted)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  <a:cs typeface="함초롬돋움"/>
                        </a:rPr>
                        <a:t>Prevalence of anti-N </a:t>
                      </a:r>
                      <a:b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  <a:cs typeface="함초롬돋움"/>
                        </a:rPr>
                      </a:b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  <a:cs typeface="함초롬돋움"/>
                        </a:rPr>
                        <a:t>(%, weighted) </a:t>
                      </a: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  <a:cs typeface="함초롬돋움"/>
                        </a:rPr>
                        <a:t>(A)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돋움"/>
                          <a:cs typeface="Arial" panose="020B0604020202020204" pitchFamily="34" charset="0"/>
                        </a:rPr>
                        <a:t>Cumulative incidence (B) (’20.1.20~’23.8.30</a:t>
                      </a:r>
                      <a:r>
                        <a:rPr lang="en-US" altLang="ko-KR" sz="1400" b="1" kern="0" spc="0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돋움"/>
                          <a:cs typeface="Arial" panose="020B0604020202020204" pitchFamily="34" charset="0"/>
                        </a:rPr>
                        <a:t>1)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돋움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돋움"/>
                          <a:cs typeface="Arial" panose="020B0604020202020204" pitchFamily="34" charset="0"/>
                        </a:rPr>
                        <a:t>Unreported rates (%p) (A-B)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함초롬돋움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돋움"/>
                          <a:cs typeface="Arial" panose="020B0604020202020204" pitchFamily="34" charset="0"/>
                        </a:rPr>
                        <a:t>Unreported proportion (%)</a:t>
                      </a: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함초롬돋움"/>
                          <a:cs typeface="Arial" panose="020B0604020202020204" pitchFamily="34" charset="0"/>
                        </a:rPr>
                        <a:t>(A-B)/A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함초롬돋움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11,271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(100.0)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84.9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67.4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17.5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20.7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Male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4,876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(43.3)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99.8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81.9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62.2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19.7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24.1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Female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6,395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(56.7)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99.8</a:t>
                      </a: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87.9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72.5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15.4</a:t>
                      </a: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17.5</a:t>
                      </a: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05-09</a:t>
                      </a:r>
                      <a:r>
                        <a:rPr lang="en-US" altLang="ko-KR" sz="1600" b="1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2)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275 (2.4)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99.4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94.9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10-19</a:t>
                      </a:r>
                    </a:p>
                  </a:txBody>
                  <a:tcPr marL="64770" marR="64770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713 (6.3)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99.9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94.6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91.3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8913959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20-29</a:t>
                      </a:r>
                    </a:p>
                  </a:txBody>
                  <a:tcPr marL="64770" marR="64770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701 (6.2)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99.9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85.1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80.7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4.4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5172816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30-39</a:t>
                      </a:r>
                    </a:p>
                  </a:txBody>
                  <a:tcPr marL="64770" marR="64770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1,012 (9.0)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99.8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85.1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77.2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7.9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9.3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40-49</a:t>
                      </a:r>
                    </a:p>
                  </a:txBody>
                  <a:tcPr marL="64770" marR="64770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1,706 (15.1)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99.6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84.4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66.1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18.3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21.7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50-59</a:t>
                      </a:r>
                    </a:p>
                  </a:txBody>
                  <a:tcPr marL="64770" marR="64770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1,996 (17.7)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99.9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82.8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52.1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30.7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37.1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60-69</a:t>
                      </a:r>
                    </a:p>
                  </a:txBody>
                  <a:tcPr marL="64770" marR="64770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2,626 (23.3)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99.8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82.2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51.1</a:t>
                      </a:r>
                      <a:endParaRPr lang="en-US" sz="16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31.1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37.8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59942091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70-79</a:t>
                      </a:r>
                    </a:p>
                  </a:txBody>
                  <a:tcPr marL="64770" marR="64770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1,762 (15.6)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99.8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80.7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51.8</a:t>
                      </a:r>
                      <a:endParaRPr lang="en-US" sz="16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28.9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35.8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263206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Over 80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480 (4.3)</a:t>
                      </a: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99.5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77.9</a:t>
                      </a:r>
                      <a:endParaRPr lang="en-US" sz="16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53.2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24.7</a:t>
                      </a: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31.7</a:t>
                      </a: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44D8114-D805-CB2C-D8CC-E5C398C28EAB}"/>
              </a:ext>
            </a:extLst>
          </p:cNvPr>
          <p:cNvSpPr txBox="1"/>
          <p:nvPr/>
        </p:nvSpPr>
        <p:spPr>
          <a:xfrm>
            <a:off x="144643" y="6169049"/>
            <a:ext cx="98451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1) </a:t>
            </a:r>
            <a:r>
              <a:rPr lang="en-KR" sz="1100" dirty="0"/>
              <a:t>23년 </a:t>
            </a:r>
            <a:r>
              <a:rPr lang="en-US" altLang="ko-KR" sz="1100" dirty="0"/>
              <a:t>8</a:t>
            </a:r>
            <a:r>
              <a:rPr lang="ko-KR" altLang="en-US" sz="1100" dirty="0"/>
              <a:t>월 이후 표본감시체계로 전환되면서</a:t>
            </a:r>
            <a:r>
              <a:rPr lang="en-US" altLang="ko-KR" sz="1100" dirty="0"/>
              <a:t> </a:t>
            </a:r>
            <a:r>
              <a:rPr lang="ko-KR" altLang="en-US" sz="1100" dirty="0"/>
              <a:t>이후 누적발생자 수 알 수 없어서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23</a:t>
            </a:r>
            <a:r>
              <a:rPr lang="ko-KR" altLang="en-US" sz="1100" dirty="0"/>
              <a:t>년 </a:t>
            </a:r>
            <a:r>
              <a:rPr lang="en-US" altLang="ko-KR" sz="1100" dirty="0"/>
              <a:t>12</a:t>
            </a:r>
            <a:r>
              <a:rPr lang="ko-KR" altLang="en-US" sz="1100" dirty="0"/>
              <a:t>월까지 발생건수가 크게 증가하지 않았을 것이라 가정하고 산출</a:t>
            </a:r>
            <a:endParaRPr lang="en-US" altLang="ko-KR" sz="1100" dirty="0"/>
          </a:p>
          <a:p>
            <a:r>
              <a:rPr lang="en-US" sz="1100" dirty="0"/>
              <a:t>    코로나</a:t>
            </a:r>
            <a:r>
              <a:rPr lang="en-US" altLang="ko-KR" sz="1100" dirty="0"/>
              <a:t>19 </a:t>
            </a:r>
            <a:r>
              <a:rPr lang="ko-KR" altLang="en-US" sz="1100" dirty="0"/>
              <a:t>누적 </a:t>
            </a:r>
            <a:r>
              <a:rPr lang="ko-KR" altLang="en-US" sz="1100" dirty="0" err="1"/>
              <a:t>확진자</a:t>
            </a:r>
            <a:r>
              <a:rPr lang="ko-KR" altLang="en-US" sz="1100" dirty="0"/>
              <a:t> 수</a:t>
            </a:r>
            <a:r>
              <a:rPr lang="en-US" altLang="ko-KR" sz="1100" dirty="0"/>
              <a:t>: </a:t>
            </a:r>
            <a:r>
              <a:rPr lang="en-US" sz="1100" dirty="0">
                <a:hlinkClick r:id="rId3"/>
              </a:rPr>
              <a:t>https://ncov.kdca.go.kr/bdBoardList_Real.do</a:t>
            </a:r>
            <a:r>
              <a:rPr lang="en-US" altLang="ko-KR" sz="1100" dirty="0"/>
              <a:t>, 2023</a:t>
            </a:r>
            <a:r>
              <a:rPr lang="ko-KR" altLang="en-US" sz="1100" dirty="0"/>
              <a:t>년 인구 수</a:t>
            </a:r>
            <a:r>
              <a:rPr lang="en-US" altLang="ko-KR" sz="1100" dirty="0"/>
              <a:t>: </a:t>
            </a:r>
            <a:r>
              <a:rPr lang="ko-KR" altLang="en-US" sz="1100" dirty="0"/>
              <a:t>행정안전부 주민등록 통계를 활용하여 산출</a:t>
            </a:r>
            <a:endParaRPr lang="en-US" altLang="ko-KR" sz="1100" dirty="0"/>
          </a:p>
          <a:p>
            <a:r>
              <a:rPr lang="en-US" altLang="ko-KR" sz="1100" dirty="0"/>
              <a:t>2)</a:t>
            </a:r>
            <a:r>
              <a:rPr lang="ko-KR" altLang="en-US" sz="1100" dirty="0"/>
              <a:t> 본 연구는 </a:t>
            </a:r>
            <a:r>
              <a:rPr lang="en-US" altLang="ko-KR" sz="1100" dirty="0"/>
              <a:t>0-4</a:t>
            </a:r>
            <a:r>
              <a:rPr lang="ko-KR" altLang="en-US" sz="1100" dirty="0"/>
              <a:t>세 인구에 대한 조사를 시행하지 않았으나</a:t>
            </a:r>
            <a:r>
              <a:rPr lang="en-US" altLang="ko-KR" sz="1100" dirty="0"/>
              <a:t>, </a:t>
            </a:r>
            <a:r>
              <a:rPr lang="ko-KR" altLang="en-US" sz="1100" dirty="0"/>
              <a:t>코로나</a:t>
            </a:r>
            <a:r>
              <a:rPr lang="en-US" altLang="ko-KR" sz="1100" dirty="0"/>
              <a:t>19 </a:t>
            </a:r>
            <a:r>
              <a:rPr lang="ko-KR" altLang="en-US" sz="1100" dirty="0" err="1"/>
              <a:t>누적확진자</a:t>
            </a:r>
            <a:r>
              <a:rPr lang="ko-KR" altLang="en-US" sz="1100" dirty="0"/>
              <a:t> 수 정보는 </a:t>
            </a:r>
            <a:r>
              <a:rPr lang="en-US" altLang="ko-KR" sz="1100" dirty="0"/>
              <a:t>10</a:t>
            </a:r>
            <a:r>
              <a:rPr lang="ko-KR" altLang="en-US" sz="1100" dirty="0"/>
              <a:t>세 단위로 제공하여 </a:t>
            </a:r>
            <a:r>
              <a:rPr lang="en-US" altLang="ko-KR" sz="1100" dirty="0"/>
              <a:t>0-5</a:t>
            </a:r>
            <a:r>
              <a:rPr lang="ko-KR" altLang="en-US" sz="1100" dirty="0"/>
              <a:t>세를 포함하여 제공함</a:t>
            </a:r>
            <a:endParaRPr lang="en-KR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7DD666-0DC5-8CC9-3F54-CEEA3F01DD38}"/>
              </a:ext>
            </a:extLst>
          </p:cNvPr>
          <p:cNvSpPr txBox="1"/>
          <p:nvPr/>
        </p:nvSpPr>
        <p:spPr>
          <a:xfrm>
            <a:off x="5624036" y="670580"/>
            <a:ext cx="151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200" b="1" dirty="0">
                <a:solidFill>
                  <a:schemeClr val="accent5">
                    <a:lumMod val="75000"/>
                  </a:schemeClr>
                </a:solidFill>
              </a:rPr>
              <a:t>0-4세 미포함</a:t>
            </a:r>
            <a:r>
              <a:rPr lang="en-US" altLang="ko-KR" sz="1200" b="1" dirty="0">
                <a:solidFill>
                  <a:schemeClr val="accent5">
                    <a:lumMod val="75000"/>
                  </a:schemeClr>
                </a:solidFill>
              </a:rPr>
              <a:t>, ‘23.12</a:t>
            </a:r>
            <a:r>
              <a:rPr lang="ko-KR" altLang="en-US" sz="1200" b="1" dirty="0">
                <a:solidFill>
                  <a:schemeClr val="accent5">
                    <a:lumMod val="75000"/>
                  </a:schemeClr>
                </a:solidFill>
              </a:rPr>
              <a:t>월까지 포함</a:t>
            </a:r>
            <a:endParaRPr lang="en-KR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522081-89D5-6D23-585C-C64B25FE080B}"/>
              </a:ext>
            </a:extLst>
          </p:cNvPr>
          <p:cNvSpPr txBox="1"/>
          <p:nvPr/>
        </p:nvSpPr>
        <p:spPr>
          <a:xfrm>
            <a:off x="7434942" y="660628"/>
            <a:ext cx="151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200" b="1" dirty="0">
                <a:solidFill>
                  <a:schemeClr val="accent2">
                    <a:lumMod val="75000"/>
                  </a:schemeClr>
                </a:solidFill>
              </a:rPr>
              <a:t>0-4세 포함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b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‘23.8</a:t>
            </a: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</a:rPr>
              <a:t>월까지 포함</a:t>
            </a:r>
            <a:endParaRPr lang="en-KR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976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947AB-3AFB-8481-0A35-A028080A7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\\Server\맥공유\템플릿 시안 3개\시안1\TemporaryCustom_PS_File2.jpg">
            <a:extLst>
              <a:ext uri="{FF2B5EF4-FFF2-40B4-BE49-F238E27FC236}">
                <a16:creationId xmlns:a16="http://schemas.microsoft.com/office/drawing/2014/main" id="{8B0A5307-607A-06C9-0906-BC11E0376D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4624"/>
            <a:ext cx="12192000" cy="690262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F9A4F7-BDF3-C7BF-10CF-81E41C542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9874" y="1796058"/>
            <a:ext cx="8334375" cy="3456384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ko-KR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I. </a:t>
            </a:r>
            <a:r>
              <a:rPr lang="ko-KR" altLang="en-US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코로나</a:t>
            </a:r>
            <a:r>
              <a:rPr lang="en-US" altLang="ko-KR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19 </a:t>
            </a:r>
            <a:r>
              <a:rPr lang="ko-KR" altLang="en-US" dirty="0" err="1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항체양성률조사의</a:t>
            </a:r>
            <a:r>
              <a:rPr lang="ko-KR" altLang="en-US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배경 및 의의</a:t>
            </a:r>
            <a:endParaRPr lang="en-US" altLang="ko-KR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II.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코로나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19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항체양성률조사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수행 과정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III.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코로나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19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항체양성률조사 주요 조사 결과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IV.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추후 일정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728E53D-5A81-5077-197D-5B644A18E369}"/>
              </a:ext>
            </a:extLst>
          </p:cNvPr>
          <p:cNvSpPr txBox="1"/>
          <p:nvPr/>
        </p:nvSpPr>
        <p:spPr>
          <a:xfrm>
            <a:off x="1981200" y="168966"/>
            <a:ext cx="8229600" cy="104545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endParaRPr lang="ko-KR" altLang="en-US" sz="3200">
              <a:latin typeface="바른돋움Pro 1"/>
              <a:ea typeface="바른돋움Pro 1"/>
            </a:endParaRPr>
          </a:p>
        </p:txBody>
      </p:sp>
    </p:spTree>
    <p:extLst>
      <p:ext uri="{BB962C8B-B14F-4D97-AF65-F5344CB8AC3E}">
        <p14:creationId xmlns:p14="http://schemas.microsoft.com/office/powerpoint/2010/main" val="1893741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C070AF9A-28AF-B91E-7F9B-ECEE1ABC23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4869" y="791178"/>
          <a:ext cx="11719365" cy="542513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62385">
                  <a:extLst>
                    <a:ext uri="{9D8B030D-6E8A-4147-A177-3AD203B41FA5}">
                      <a16:colId xmlns:a16="http://schemas.microsoft.com/office/drawing/2014/main" val="2760874332"/>
                    </a:ext>
                  </a:extLst>
                </a:gridCol>
                <a:gridCol w="1510372">
                  <a:extLst>
                    <a:ext uri="{9D8B030D-6E8A-4147-A177-3AD203B41FA5}">
                      <a16:colId xmlns:a16="http://schemas.microsoft.com/office/drawing/2014/main" val="2036571581"/>
                    </a:ext>
                  </a:extLst>
                </a:gridCol>
                <a:gridCol w="1463288">
                  <a:extLst>
                    <a:ext uri="{9D8B030D-6E8A-4147-A177-3AD203B41FA5}">
                      <a16:colId xmlns:a16="http://schemas.microsoft.com/office/drawing/2014/main" val="2959657010"/>
                    </a:ext>
                  </a:extLst>
                </a:gridCol>
                <a:gridCol w="1615790">
                  <a:extLst>
                    <a:ext uri="{9D8B030D-6E8A-4147-A177-3AD203B41FA5}">
                      <a16:colId xmlns:a16="http://schemas.microsoft.com/office/drawing/2014/main" val="1248226102"/>
                    </a:ext>
                  </a:extLst>
                </a:gridCol>
                <a:gridCol w="2336092">
                  <a:extLst>
                    <a:ext uri="{9D8B030D-6E8A-4147-A177-3AD203B41FA5}">
                      <a16:colId xmlns:a16="http://schemas.microsoft.com/office/drawing/2014/main" val="1971223671"/>
                    </a:ext>
                  </a:extLst>
                </a:gridCol>
                <a:gridCol w="1532941">
                  <a:extLst>
                    <a:ext uri="{9D8B030D-6E8A-4147-A177-3AD203B41FA5}">
                      <a16:colId xmlns:a16="http://schemas.microsoft.com/office/drawing/2014/main" val="3992554619"/>
                    </a:ext>
                  </a:extLst>
                </a:gridCol>
                <a:gridCol w="1798497">
                  <a:extLst>
                    <a:ext uri="{9D8B030D-6E8A-4147-A177-3AD203B41FA5}">
                      <a16:colId xmlns:a16="http://schemas.microsoft.com/office/drawing/2014/main" val="1673001679"/>
                    </a:ext>
                  </a:extLst>
                </a:gridCol>
              </a:tblGrid>
              <a:tr h="8752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KoPubWorld돋움체 Bold" panose="00000800000000000000" pitchFamily="2" charset="-127"/>
                          <a:cs typeface="Arial" panose="020B0604020202020204" pitchFamily="34" charset="0"/>
                        </a:rPr>
                        <a:t>Participants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KoPubWorld돋움체 Bold" panose="000008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KoPubWorld돋움체 Bold" panose="00000800000000000000" pitchFamily="2" charset="-127"/>
                          <a:cs typeface="Arial" panose="020B0604020202020204" pitchFamily="34" charset="0"/>
                        </a:rPr>
                        <a:t>Prevalence</a:t>
                      </a:r>
                      <a:r>
                        <a:rPr lang="en-US" altLang="ko-KR" sz="1600" kern="0" spc="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KoPubWorld돋움체 Bold" panose="00000800000000000000" pitchFamily="2" charset="-127"/>
                          <a:cs typeface="Arial" panose="020B0604020202020204" pitchFamily="34" charset="0"/>
                        </a:rPr>
                        <a:t> of anti-S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KoPubWorld돋움체 Bold" panose="000008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KoPubWorld돋움체 Bold" panose="00000800000000000000" pitchFamily="2" charset="-127"/>
                          <a:cs typeface="Arial" panose="020B0604020202020204" pitchFamily="34" charset="0"/>
                        </a:rPr>
                        <a:t>Prevalence</a:t>
                      </a:r>
                      <a:r>
                        <a:rPr lang="en-US" altLang="ko-KR" sz="1600" kern="0" spc="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KoPubWorld돋움체 Bold" panose="00000800000000000000" pitchFamily="2" charset="-127"/>
                          <a:cs typeface="Arial" panose="020B0604020202020204" pitchFamily="34" charset="0"/>
                        </a:rPr>
                        <a:t> of </a:t>
                      </a: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kern="0" spc="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KoPubWorld돋움체 Bold" panose="00000800000000000000" pitchFamily="2" charset="-127"/>
                          <a:cs typeface="Arial" panose="020B0604020202020204" pitchFamily="34" charset="0"/>
                        </a:rPr>
                        <a:t>anti-N (A)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KoPubWorld돋움체 Bold" panose="000008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KoPubWorld돋움체 Bold" panose="00000800000000000000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KoPubWorld돋움체 Bold" panose="00000800000000000000" pitchFamily="2" charset="-127"/>
                          <a:cs typeface="Arial" panose="020B0604020202020204" pitchFamily="34" charset="0"/>
                        </a:rPr>
                        <a:t>Cumulative</a:t>
                      </a:r>
                      <a:r>
                        <a:rPr lang="en-US" altLang="ko-KR" sz="1600" kern="0" spc="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KoPubWorld돋움체 Bold" panose="00000800000000000000" pitchFamily="2" charset="-127"/>
                          <a:cs typeface="Arial" panose="020B0604020202020204" pitchFamily="34" charset="0"/>
                        </a:rPr>
                        <a:t> incidence (B)</a:t>
                      </a: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KoPubWorld돋움체 Bold" panose="00000800000000000000" pitchFamily="2" charset="-127"/>
                          <a:cs typeface="Arial" panose="020B0604020202020204" pitchFamily="34" charset="0"/>
                        </a:rPr>
                        <a:t>(’20.1.20~’23.3.22)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KoPubWorld돋움체 Bold" panose="00000800000000000000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KoPubWorld돋움체 Bold" panose="000008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KoPubWorld돋움체 Bold" panose="00000800000000000000" pitchFamily="2" charset="-127"/>
                          <a:cs typeface="Arial" panose="020B0604020202020204" pitchFamily="34" charset="0"/>
                        </a:rPr>
                        <a:t>Unreported</a:t>
                      </a:r>
                      <a:r>
                        <a:rPr lang="en-US" altLang="ko-KR" sz="1600" kern="0" spc="0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KoPubWorld돋움체 Bold" panose="00000800000000000000" pitchFamily="2" charset="-127"/>
                          <a:cs typeface="Arial" panose="020B0604020202020204" pitchFamily="34" charset="0"/>
                        </a:rPr>
                        <a:t> rates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KoPubWorld돋움체 Bold" panose="00000800000000000000" pitchFamily="2" charset="-127"/>
                          <a:cs typeface="Arial" panose="020B0604020202020204" pitchFamily="34" charset="0"/>
                        </a:rPr>
                        <a:t>(%p)</a:t>
                      </a: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KoPubWorld돋움체 Bold" panose="00000800000000000000" pitchFamily="2" charset="-127"/>
                          <a:cs typeface="Arial" panose="020B0604020202020204" pitchFamily="34" charset="0"/>
                        </a:rPr>
                        <a:t>(A-B)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KoPubWorld돋움체 Bold" panose="000008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Proportion</a:t>
                      </a:r>
                      <a:r>
                        <a:rPr lang="en-US" altLang="ko-KR" sz="1600" kern="0" spc="0" baseline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of unreported rates</a:t>
                      </a: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baseline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(A-B)/A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229219"/>
                  </a:ext>
                </a:extLst>
              </a:tr>
              <a:tr h="37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전체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9798(100.0)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99.2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rgbClr val="1006DE"/>
                          </a:solidFill>
                          <a:latin typeface="+mn-lt"/>
                          <a:ea typeface="+mn-ea"/>
                          <a:cs typeface="+mn-cs"/>
                        </a:rPr>
                        <a:t>78.6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rgbClr val="1006DE"/>
                          </a:solidFill>
                          <a:latin typeface="+mn-lt"/>
                          <a:ea typeface="+mn-ea"/>
                          <a:cs typeface="+mn-cs"/>
                        </a:rPr>
                        <a:t>59.5</a:t>
                      </a:r>
                      <a:endParaRPr lang="ko-KR" altLang="en-US" sz="1800" b="1" kern="1200" dirty="0">
                        <a:solidFill>
                          <a:srgbClr val="1006D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srgbClr val="1006DE"/>
                          </a:solidFill>
                          <a:latin typeface="+mn-lt"/>
                          <a:ea typeface="+mn-ea"/>
                          <a:cs typeface="+mn-cs"/>
                        </a:rPr>
                        <a:t>19.1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srgbClr val="1006DE"/>
                          </a:solidFill>
                          <a:latin typeface="+mn-lt"/>
                          <a:ea typeface="+mn-ea"/>
                          <a:cs typeface="+mn-cs"/>
                        </a:rPr>
                        <a:t>24.3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439393"/>
                  </a:ext>
                </a:extLst>
              </a:tr>
              <a:tr h="37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남</a:t>
                      </a:r>
                    </a:p>
                  </a:txBody>
                  <a:tcPr marL="64770" marR="64770" marT="17907" marB="17907" anchor="ctr"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4110(41.9)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99.2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76.2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55.3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20.9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27.4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1286195"/>
                  </a:ext>
                </a:extLst>
              </a:tr>
              <a:tr h="37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여</a:t>
                      </a:r>
                    </a:p>
                  </a:txBody>
                  <a:tcPr marL="64770" marR="64770" marT="17907" marB="17907" anchor="ctr"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5688(58.1)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99.3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80.9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63.7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17.2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21.3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268668"/>
                  </a:ext>
                </a:extLst>
              </a:tr>
              <a:tr h="37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05-09</a:t>
                      </a:r>
                    </a:p>
                  </a:txBody>
                  <a:tcPr marL="64770" marR="64770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136(1.4)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94.1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82.7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12.1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4737109"/>
                  </a:ext>
                </a:extLst>
              </a:tr>
              <a:tr h="37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10-19</a:t>
                      </a:r>
                    </a:p>
                  </a:txBody>
                  <a:tcPr marL="64770" marR="64770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577(5.9)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97.8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88.9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81.2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0227414"/>
                  </a:ext>
                </a:extLst>
              </a:tr>
              <a:tr h="37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20-29</a:t>
                      </a:r>
                    </a:p>
                  </a:txBody>
                  <a:tcPr marL="64770" marR="64770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555(5.7)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99.7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80.2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67.2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16.2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78275622"/>
                  </a:ext>
                </a:extLst>
              </a:tr>
              <a:tr h="37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30-39</a:t>
                      </a:r>
                    </a:p>
                  </a:txBody>
                  <a:tcPr marL="64770" marR="64770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705(7.2)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99.5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80.8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66.9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17.2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96766576"/>
                  </a:ext>
                </a:extLst>
              </a:tr>
              <a:tr h="37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40-49</a:t>
                      </a:r>
                    </a:p>
                  </a:txBody>
                  <a:tcPr marL="64770" marR="64770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1334(13.6)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99.4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79.8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57.3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28.2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37198845"/>
                  </a:ext>
                </a:extLst>
              </a:tr>
              <a:tr h="37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50-59</a:t>
                      </a:r>
                    </a:p>
                  </a:txBody>
                  <a:tcPr marL="64770" marR="64770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1512(15.4)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99.5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79.1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46.5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41.2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31824499"/>
                  </a:ext>
                </a:extLst>
              </a:tr>
              <a:tr h="37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60-69</a:t>
                      </a:r>
                    </a:p>
                  </a:txBody>
                  <a:tcPr marL="64770" marR="64770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2166(22.1)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99.4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73.1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46.9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35.8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01476255"/>
                  </a:ext>
                </a:extLst>
              </a:tr>
              <a:tr h="37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70-79</a:t>
                      </a:r>
                    </a:p>
                  </a:txBody>
                  <a:tcPr marL="64770" marR="64770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1922(19.6)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99.7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70.7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46.3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34.5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36032605"/>
                  </a:ext>
                </a:extLst>
              </a:tr>
              <a:tr h="37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≥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80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891(9.1)</a:t>
                      </a: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99.6</a:t>
                      </a: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62.6</a:t>
                      </a: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49.8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12.8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20.4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3597447"/>
                  </a:ext>
                </a:extLst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9027596" y="4471000"/>
            <a:ext cx="834307" cy="11279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9861903" y="4904840"/>
            <a:ext cx="273652" cy="260304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76BF6E-287C-CF84-74C0-3C48AA2780BD}"/>
              </a:ext>
            </a:extLst>
          </p:cNvPr>
          <p:cNvSpPr txBox="1"/>
          <p:nvPr/>
        </p:nvSpPr>
        <p:spPr>
          <a:xfrm>
            <a:off x="367758" y="144847"/>
            <a:ext cx="10392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006DE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b="1" dirty="0">
                <a:solidFill>
                  <a:srgbClr val="1006DE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참고</a:t>
            </a:r>
            <a:r>
              <a:rPr lang="en-US" altLang="ko-KR" b="1" dirty="0">
                <a:solidFill>
                  <a:srgbClr val="1006DE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b="1" dirty="0">
                <a:solidFill>
                  <a:srgbClr val="1006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Prevalence of antibodies to SARS-CoV-2 based on socio-demographic characteristics, </a:t>
            </a:r>
          </a:p>
          <a:p>
            <a:r>
              <a:rPr lang="en-US" altLang="ko-KR" b="1" dirty="0">
                <a:solidFill>
                  <a:srgbClr val="1006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K-SEROSMART: 3</a:t>
            </a:r>
            <a:r>
              <a:rPr lang="en-US" altLang="ko-KR" b="1" baseline="30000" dirty="0">
                <a:solidFill>
                  <a:srgbClr val="1006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altLang="ko-KR" b="1" dirty="0">
                <a:solidFill>
                  <a:srgbClr val="1006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Serosurvey, </a:t>
            </a:r>
            <a:r>
              <a:rPr lang="en-US" altLang="ko-KR" b="1" dirty="0">
                <a:solidFill>
                  <a:srgbClr val="1006DE"/>
                </a:solidFill>
              </a:rPr>
              <a:t>Mar 27 – Apr 15, 2023</a:t>
            </a:r>
            <a:endParaRPr lang="ko-KR" altLang="en-US" sz="2400" b="1" dirty="0">
              <a:solidFill>
                <a:srgbClr val="1006DE"/>
              </a:solidFill>
              <a:latin typeface="Arial" panose="020B0604020202020204" pitchFamily="34" charset="0"/>
              <a:ea typeface="KoPubWorld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99753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4785" y="153594"/>
            <a:ext cx="957640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latin typeface="함초롬돋움"/>
                <a:ea typeface="함초롬돋움"/>
                <a:cs typeface="함초롬돋움"/>
              </a:rPr>
              <a:t>Cross-sectional time</a:t>
            </a:r>
            <a:r>
              <a:rPr lang="ko-KR" altLang="en-US" sz="2400" b="1" dirty="0"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2400" b="1" dirty="0">
                <a:latin typeface="함초롬돋움"/>
                <a:ea typeface="함초롬돋움"/>
                <a:cs typeface="함초롬돋움"/>
              </a:rPr>
              <a:t>trends in</a:t>
            </a:r>
            <a:r>
              <a:rPr lang="ko-KR" altLang="en-US" sz="2400" b="1" dirty="0"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2400" b="1" dirty="0">
                <a:latin typeface="함초롬돋움"/>
                <a:ea typeface="함초롬돋움"/>
                <a:cs typeface="함초롬돋움"/>
              </a:rPr>
              <a:t>age-specific prevalence of anti-N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01253" y="991238"/>
            <a:ext cx="756104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dirty="0">
                <a:latin typeface="함초롬돋움"/>
                <a:ea typeface="함초롬돋움"/>
                <a:cs typeface="함초롬돋움"/>
              </a:rPr>
              <a:t>Ratio of change in natural infection rate at 1</a:t>
            </a:r>
            <a:r>
              <a:rPr lang="en-US" altLang="ko-KR" b="1" baseline="30000" dirty="0">
                <a:latin typeface="함초롬돋움"/>
                <a:ea typeface="함초롬돋움"/>
                <a:cs typeface="함초롬돋움"/>
              </a:rPr>
              <a:t>st</a:t>
            </a:r>
            <a:r>
              <a:rPr lang="en-US" altLang="ko-KR" b="1" dirty="0">
                <a:latin typeface="함초롬돋움"/>
                <a:ea typeface="함초롬돋움"/>
                <a:cs typeface="함초롬돋움"/>
              </a:rPr>
              <a:t> survey to 4</a:t>
            </a:r>
            <a:r>
              <a:rPr lang="en-US" altLang="ko-KR" b="1" baseline="30000" dirty="0">
                <a:latin typeface="함초롬돋움"/>
                <a:ea typeface="함초롬돋움"/>
                <a:cs typeface="함초롬돋움"/>
              </a:rPr>
              <a:t>th</a:t>
            </a:r>
            <a:r>
              <a:rPr lang="en-US" altLang="ko-KR" b="1" dirty="0">
                <a:latin typeface="함초롬돋움"/>
                <a:ea typeface="함초롬돋움"/>
                <a:cs typeface="함초롬돋움"/>
              </a:rPr>
              <a:t> survey</a:t>
            </a:r>
            <a:endParaRPr lang="ko-KR" altLang="en-US" b="1" dirty="0">
              <a:latin typeface="함초롬돋움"/>
              <a:ea typeface="함초롬돋움"/>
              <a:cs typeface="함초롬돋움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A79F6A-49B3-7932-3174-D9FC13CF2487}"/>
              </a:ext>
            </a:extLst>
          </p:cNvPr>
          <p:cNvGraphicFramePr>
            <a:graphicFrameLocks noGrp="1"/>
          </p:cNvGraphicFramePr>
          <p:nvPr/>
        </p:nvGraphicFramePr>
        <p:xfrm>
          <a:off x="1527343" y="1431149"/>
          <a:ext cx="9720000" cy="610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3030752452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38577022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449806405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60754962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631696994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58386110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942660359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39202144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71267620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618622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Total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</a:rPr>
                        <a:t>05-09</a:t>
                      </a:r>
                      <a:endParaRPr lang="en-KR" sz="1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10-19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20-29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30-39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40-49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50-59</a:t>
                      </a:r>
                      <a:endParaRPr lang="en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60-69</a:t>
                      </a:r>
                      <a:endParaRPr lang="en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solidFill>
                            <a:srgbClr val="FF0000"/>
                          </a:solidFill>
                        </a:rPr>
                        <a:t>70-79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O</a:t>
                      </a:r>
                      <a:r>
                        <a:rPr lang="en-KR" sz="1400" dirty="0">
                          <a:solidFill>
                            <a:srgbClr val="FF0000"/>
                          </a:solidFill>
                        </a:rPr>
                        <a:t>ver 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997206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1.49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solidFill>
                            <a:schemeClr val="accent1"/>
                          </a:solidFill>
                        </a:rPr>
                        <a:t>1.18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1.3</a:t>
                      </a:r>
                      <a:r>
                        <a:rPr lang="en-US" altLang="ko-KR" sz="1400" dirty="0"/>
                        <a:t>9</a:t>
                      </a:r>
                      <a:endParaRPr lang="en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1.</a:t>
                      </a:r>
                      <a:r>
                        <a:rPr lang="en-US" altLang="ko-KR" sz="1400" dirty="0"/>
                        <a:t>42</a:t>
                      </a:r>
                      <a:endParaRPr lang="en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1.4</a:t>
                      </a:r>
                      <a:r>
                        <a:rPr lang="en-US" altLang="ko-KR" sz="1400" dirty="0"/>
                        <a:t>1</a:t>
                      </a:r>
                      <a:endParaRPr lang="en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1.5</a:t>
                      </a:r>
                      <a:r>
                        <a:rPr lang="en-US" altLang="ko-KR" sz="1400" dirty="0"/>
                        <a:t>1</a:t>
                      </a:r>
                      <a:endParaRPr lang="en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1.6</a:t>
                      </a:r>
                      <a:r>
                        <a:rPr lang="en-US" altLang="ko-KR" sz="1400" dirty="0"/>
                        <a:t>4</a:t>
                      </a:r>
                      <a:endParaRPr lang="en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1.92</a:t>
                      </a:r>
                      <a:endParaRPr lang="en-KR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solidFill>
                            <a:srgbClr val="FF0000"/>
                          </a:solidFill>
                        </a:rPr>
                        <a:t>2.50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7615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0F048CC-F0C8-D85D-3886-DEEBFB3B4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78" y="2457312"/>
            <a:ext cx="11925843" cy="42470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86B95E-553C-5A61-89E4-71A7F6C3411A}"/>
              </a:ext>
            </a:extLst>
          </p:cNvPr>
          <p:cNvSpPr/>
          <p:nvPr/>
        </p:nvSpPr>
        <p:spPr>
          <a:xfrm>
            <a:off x="639097" y="2605549"/>
            <a:ext cx="1022555" cy="3647768"/>
          </a:xfrm>
          <a:prstGeom prst="rect">
            <a:avLst/>
          </a:prstGeom>
          <a:solidFill>
            <a:srgbClr val="D0CEC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563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4643" y="123890"/>
            <a:ext cx="11820378" cy="12360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200" dirty="0">
                <a:latin typeface="함초롬돋움"/>
                <a:ea typeface="함초롬돋움"/>
                <a:cs typeface="함초롬돋움"/>
              </a:rPr>
              <a:t>F/U results: Age &amp; sex-specific prevalence of Anti-S &amp; Anti-N</a:t>
            </a:r>
            <a:br>
              <a:rPr lang="en-US" altLang="ko-KR" sz="3200" dirty="0">
                <a:latin typeface="함초롬돋움"/>
                <a:ea typeface="함초롬돋움"/>
                <a:cs typeface="함초롬돋움"/>
              </a:rPr>
            </a:br>
            <a:r>
              <a:rPr lang="en-US" altLang="ko-KR" sz="2400" dirty="0"/>
              <a:t>Participants whose </a:t>
            </a:r>
            <a:r>
              <a:rPr lang="en-US" altLang="ko-KR" sz="2400" b="1" dirty="0"/>
              <a:t>1</a:t>
            </a:r>
            <a:r>
              <a:rPr lang="en-US" altLang="ko-KR" sz="2400" b="1" baseline="30000" dirty="0"/>
              <a:t>st</a:t>
            </a:r>
            <a:r>
              <a:rPr lang="en-US" altLang="ko-KR" sz="2400" b="1" dirty="0"/>
              <a:t> survey </a:t>
            </a:r>
            <a:r>
              <a:rPr lang="en-US" altLang="ko-KR" sz="2400" dirty="0"/>
              <a:t>is baseline</a:t>
            </a:r>
            <a:endParaRPr lang="ko-KR" altLang="en-US" sz="3200" dirty="0">
              <a:latin typeface="함초롬돋움"/>
              <a:ea typeface="함초롬돋움"/>
              <a:cs typeface="함초롬돋움"/>
            </a:endParaRPr>
          </a:p>
        </p:txBody>
      </p:sp>
      <p:graphicFrame>
        <p:nvGraphicFramePr>
          <p:cNvPr id="2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4212083"/>
              </p:ext>
            </p:extLst>
          </p:nvPr>
        </p:nvGraphicFramePr>
        <p:xfrm>
          <a:off x="285986" y="1359928"/>
          <a:ext cx="11751539" cy="517550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99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9961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World돋움체 Bold"/>
                        <a:ea typeface="KoPubWorld돋움체 Bold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1</a:t>
                      </a:r>
                      <a:r>
                        <a:rPr lang="en-US" altLang="ko-KR" sz="1600" b="1" kern="0" spc="0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st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 repeated f/u results (2</a:t>
                      </a:r>
                      <a:r>
                        <a:rPr lang="en-US" altLang="ko-KR" sz="1600" b="1" kern="0" spc="0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nd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 survey, Dec 2022)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함초롬돋움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  <a:cs typeface="함초롬돋움"/>
                        </a:rPr>
                        <a:t>2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  <a:cs typeface="함초롬돋움"/>
                        </a:rPr>
                        <a:t>차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600" kern="0" spc="0">
                        <a:solidFill>
                          <a:srgbClr val="000000"/>
                        </a:solidFill>
                        <a:effectLst/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2</a:t>
                      </a:r>
                      <a:r>
                        <a:rPr lang="en-US" altLang="ko-KR" sz="1600" b="1" kern="0" spc="0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nd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 repeated f/u results (4</a:t>
                      </a:r>
                      <a:r>
                        <a:rPr lang="en-US" altLang="ko-KR" sz="1600" b="1" kern="0" spc="0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th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 survey, Dec 2023)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돋움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600" kern="0" spc="0">
                        <a:solidFill>
                          <a:srgbClr val="000000"/>
                        </a:solidFill>
                        <a:effectLst/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World돋움체 Bold"/>
                        <a:ea typeface="KoPubWorld돋움체 Bold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Number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(%)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돋움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Prevalence of</a:t>
                      </a:r>
                      <a:b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</a:b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Anti-S, weighted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%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돋움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Prevalence of</a:t>
                      </a:r>
                      <a:b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</a:b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Anti-N, weighted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%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함초롬돋움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Number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(%)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돋움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Prevalence of</a:t>
                      </a:r>
                      <a:b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</a:b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Anti-S, weighted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%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돋움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Prevalence of</a:t>
                      </a:r>
                      <a:b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</a:b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Anti-N, weighted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%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함초롬돋움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462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Total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7,528 (100.0)</a:t>
                      </a:r>
                      <a:endParaRPr lang="ko-KR" altLang="en-US" sz="16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98.5</a:t>
                      </a:r>
                      <a:endParaRPr lang="ko-KR" altLang="en-US" sz="16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70.1</a:t>
                      </a:r>
                      <a:endParaRPr lang="ko-KR" altLang="en-US" sz="16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5,603 (100.0)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99.7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85.2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462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Male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3,367 (44.7)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98.2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68.2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2,506 (44.7)</a:t>
                      </a: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99.7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82.6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462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Female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4,161 (55.3)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98.8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71.9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3,097 (55.3)</a:t>
                      </a: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99.7</a:t>
                      </a: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87.8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462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05-09</a:t>
                      </a:r>
                      <a:endParaRPr lang="en-US" sz="16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196 (2.6)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92.9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91.3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146 (2.6)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100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95.9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462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10-19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538 (7.1)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94.6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80.8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374 (6.7)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99.9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95.0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101132458"/>
                  </a:ext>
                </a:extLst>
              </a:tr>
              <a:tr h="350462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20-29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564 (7.5)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70.8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394 (7.0)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99.8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88.0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13439227"/>
                  </a:ext>
                </a:extLst>
              </a:tr>
              <a:tr h="350462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30-39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700 (9.3)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73.2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565 (10.1)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99.8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86.6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367308951"/>
                  </a:ext>
                </a:extLst>
              </a:tr>
              <a:tr h="350462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40-49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1,048 (13.9)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74.0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850 (15.2)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99.4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83.8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051215058"/>
                  </a:ext>
                </a:extLst>
              </a:tr>
              <a:tr h="350462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50-59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1,316 (17.5)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66.3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1,029 (18.4)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99.9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82.1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462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60-69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1,650 (21.9)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65.6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1,284 (22.9)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99.7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82.5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462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70-79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1,128 (15.0)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57.3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775 (13.8)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99.8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78.4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462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Over 80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388 (5.2)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0" spc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45.6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186 (3.3)</a:t>
                      </a: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99.1</a:t>
                      </a: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1" kern="0" spc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77.3</a:t>
                      </a: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481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D87D28-D5A7-C461-D3A8-4F17E6977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19" y="2492843"/>
            <a:ext cx="11785162" cy="41969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785" y="153594"/>
            <a:ext cx="10419584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latin typeface="함초롬돋움"/>
                <a:ea typeface="함초롬돋움"/>
                <a:cs typeface="함초롬돋움"/>
              </a:rPr>
              <a:t>Age-specific prevalence of anti-N among the 4</a:t>
            </a:r>
            <a:r>
              <a:rPr lang="en-US" altLang="ko-KR" sz="2400" b="1" baseline="30000" dirty="0">
                <a:latin typeface="함초롬돋움"/>
                <a:ea typeface="함초롬돋움"/>
                <a:cs typeface="함초롬돋움"/>
              </a:rPr>
              <a:t>th</a:t>
            </a:r>
            <a:r>
              <a:rPr lang="en-US" altLang="ko-KR" sz="2400" b="1" dirty="0">
                <a:latin typeface="함초롬돋움"/>
                <a:ea typeface="함초롬돋움"/>
                <a:cs typeface="함초롬돋움"/>
              </a:rPr>
              <a:t> wave of participants</a:t>
            </a:r>
            <a:br>
              <a:rPr lang="en-US" altLang="ko-KR" sz="2400" b="1" dirty="0">
                <a:latin typeface="함초롬돋움"/>
                <a:ea typeface="함초롬돋움"/>
                <a:cs typeface="함초롬돋움"/>
              </a:rPr>
            </a:br>
            <a:r>
              <a:rPr lang="en-US" altLang="ko-KR" sz="2400" b="1" dirty="0">
                <a:latin typeface="함초롬돋움"/>
                <a:ea typeface="함초롬돋움"/>
                <a:cs typeface="함초롬돋움"/>
              </a:rPr>
              <a:t>based on the data from the 1</a:t>
            </a:r>
            <a:r>
              <a:rPr lang="en-US" altLang="ko-KR" sz="2400" b="1" baseline="30000" dirty="0">
                <a:latin typeface="함초롬돋움"/>
                <a:ea typeface="함초롬돋움"/>
                <a:cs typeface="함초롬돋움"/>
              </a:rPr>
              <a:t>st</a:t>
            </a:r>
            <a:r>
              <a:rPr lang="en-US" altLang="ko-KR" sz="2400" b="1" dirty="0">
                <a:latin typeface="함초롬돋움"/>
                <a:ea typeface="함초롬돋움"/>
                <a:cs typeface="함초롬돋움"/>
              </a:rPr>
              <a:t> wave survey (n=5,603)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A79F6A-49B3-7932-3174-D9FC13CF2487}"/>
              </a:ext>
            </a:extLst>
          </p:cNvPr>
          <p:cNvGraphicFramePr>
            <a:graphicFrameLocks noGrp="1"/>
          </p:cNvGraphicFramePr>
          <p:nvPr/>
        </p:nvGraphicFramePr>
        <p:xfrm>
          <a:off x="1537175" y="1777398"/>
          <a:ext cx="9720000" cy="610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3030752452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38577022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449806405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60754962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631696994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58386110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942660359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39202144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71267620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618622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Total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</a:rPr>
                        <a:t>05-09</a:t>
                      </a:r>
                      <a:endParaRPr lang="en-KR" sz="1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10-19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20-29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30-39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40-49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50-59</a:t>
                      </a:r>
                      <a:endParaRPr lang="en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60-69</a:t>
                      </a:r>
                      <a:endParaRPr lang="en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solidFill>
                            <a:schemeClr val="tx1"/>
                          </a:solidFill>
                        </a:rPr>
                        <a:t>70-79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O</a:t>
                      </a:r>
                      <a:r>
                        <a:rPr lang="en-KR" sz="1400" dirty="0">
                          <a:solidFill>
                            <a:srgbClr val="FF0000"/>
                          </a:solidFill>
                        </a:rPr>
                        <a:t>ver 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997206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1.4</a:t>
                      </a:r>
                      <a:r>
                        <a:rPr lang="en-US" altLang="ko-KR" sz="1400" dirty="0"/>
                        <a:t>8</a:t>
                      </a:r>
                      <a:endParaRPr lang="en-KR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solidFill>
                            <a:schemeClr val="accent1"/>
                          </a:solidFill>
                        </a:rPr>
                        <a:t>1.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</a:rPr>
                        <a:t>22</a:t>
                      </a:r>
                      <a:endParaRPr lang="en-KR" sz="1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1.</a:t>
                      </a:r>
                      <a:r>
                        <a:rPr lang="en-US" altLang="ko-KR" sz="1400" dirty="0"/>
                        <a:t>42</a:t>
                      </a:r>
                      <a:endParaRPr lang="en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1.3</a:t>
                      </a:r>
                      <a:r>
                        <a:rPr lang="en-US" altLang="ko-KR" sz="1400" dirty="0"/>
                        <a:t>9</a:t>
                      </a:r>
                      <a:endParaRPr lang="en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1.</a:t>
                      </a:r>
                      <a:r>
                        <a:rPr lang="en-US" altLang="ko-KR" sz="1400" dirty="0"/>
                        <a:t>40</a:t>
                      </a:r>
                      <a:endParaRPr lang="en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1.4</a:t>
                      </a:r>
                      <a:r>
                        <a:rPr lang="en-US" altLang="ko-KR" sz="1400" dirty="0"/>
                        <a:t>1</a:t>
                      </a:r>
                      <a:endParaRPr lang="en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1.5</a:t>
                      </a:r>
                      <a:r>
                        <a:rPr lang="en-US" sz="1400" dirty="0"/>
                        <a:t>0</a:t>
                      </a:r>
                      <a:endParaRPr lang="en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1.6</a:t>
                      </a:r>
                      <a:r>
                        <a:rPr lang="en-US" altLang="ko-KR" sz="1400" dirty="0"/>
                        <a:t>4</a:t>
                      </a:r>
                      <a:endParaRPr lang="en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1.79</a:t>
                      </a:r>
                      <a:endParaRPr lang="en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solidFill>
                            <a:srgbClr val="FF0000"/>
                          </a:solidFill>
                        </a:rPr>
                        <a:t>2.34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7615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A86B95E-553C-5A61-89E4-71A7F6C3411A}"/>
              </a:ext>
            </a:extLst>
          </p:cNvPr>
          <p:cNvSpPr/>
          <p:nvPr/>
        </p:nvSpPr>
        <p:spPr>
          <a:xfrm>
            <a:off x="639097" y="2605549"/>
            <a:ext cx="1022555" cy="3647768"/>
          </a:xfrm>
          <a:prstGeom prst="rect">
            <a:avLst/>
          </a:prstGeom>
          <a:solidFill>
            <a:srgbClr val="D0CEC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A339D-75FB-8DC7-DACD-3E00460FED8E}"/>
              </a:ext>
            </a:extLst>
          </p:cNvPr>
          <p:cNvSpPr txBox="1"/>
          <p:nvPr/>
        </p:nvSpPr>
        <p:spPr>
          <a:xfrm>
            <a:off x="3185996" y="1053705"/>
            <a:ext cx="676390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latin typeface="함초롬돋움"/>
                <a:ea typeface="함초롬돋움"/>
                <a:cs typeface="함초롬돋움"/>
              </a:rPr>
              <a:t>Ratio of change in natural infection rate between</a:t>
            </a:r>
            <a:br>
              <a:rPr lang="en-US" altLang="ko-KR" b="1" dirty="0">
                <a:latin typeface="함초롬돋움"/>
                <a:ea typeface="함초롬돋움"/>
                <a:cs typeface="함초롬돋움"/>
              </a:rPr>
            </a:br>
            <a:r>
              <a:rPr lang="en-US" altLang="ko-KR" b="1" dirty="0">
                <a:latin typeface="함초롬돋움"/>
                <a:ea typeface="함초롬돋움"/>
                <a:cs typeface="함초롬돋움"/>
              </a:rPr>
              <a:t>baseline (Aug, 2022) and the 2</a:t>
            </a:r>
            <a:r>
              <a:rPr lang="en-US" altLang="ko-KR" b="1" baseline="30000" dirty="0">
                <a:latin typeface="함초롬돋움"/>
                <a:ea typeface="함초롬돋움"/>
                <a:cs typeface="함초롬돋움"/>
              </a:rPr>
              <a:t>nd</a:t>
            </a:r>
            <a:r>
              <a:rPr lang="en-US" altLang="ko-KR" b="1" dirty="0">
                <a:latin typeface="함초롬돋움"/>
                <a:ea typeface="함초롬돋움"/>
                <a:cs typeface="함초롬돋움"/>
              </a:rPr>
              <a:t> f/u time point (Dec, 2023)</a:t>
            </a:r>
          </a:p>
        </p:txBody>
      </p:sp>
    </p:spTree>
    <p:extLst>
      <p:ext uri="{BB962C8B-B14F-4D97-AF65-F5344CB8AC3E}">
        <p14:creationId xmlns:p14="http://schemas.microsoft.com/office/powerpoint/2010/main" val="3161104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4643" y="123890"/>
            <a:ext cx="11820378" cy="123603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3200" dirty="0">
                <a:latin typeface="함초롬돋움"/>
                <a:ea typeface="함초롬돋움"/>
                <a:cs typeface="함초롬돋움"/>
              </a:rPr>
              <a:t>F/U results: Age &amp; sex-specific prevalence of Anti-S &amp; Anti-N</a:t>
            </a:r>
            <a:br>
              <a:rPr lang="en-US" altLang="ko-KR" sz="3200" dirty="0">
                <a:latin typeface="함초롬돋움"/>
                <a:ea typeface="함초롬돋움"/>
                <a:cs typeface="함초롬돋움"/>
              </a:rPr>
            </a:br>
            <a:r>
              <a:rPr lang="en-US" altLang="ko-KR" sz="2400" dirty="0"/>
              <a:t>Participants whose </a:t>
            </a:r>
            <a:r>
              <a:rPr lang="en-US" altLang="ko-KR" sz="2400" b="1" dirty="0"/>
              <a:t>3</a:t>
            </a:r>
            <a:r>
              <a:rPr lang="en-US" altLang="ko-KR" sz="2400" b="1" baseline="30000" dirty="0"/>
              <a:t>rd</a:t>
            </a:r>
            <a:r>
              <a:rPr lang="en-US" altLang="ko-KR" sz="2400" b="1" dirty="0"/>
              <a:t> survey </a:t>
            </a:r>
            <a:r>
              <a:rPr lang="en-US" altLang="ko-KR" sz="2400" dirty="0"/>
              <a:t>is baseline</a:t>
            </a:r>
            <a:endParaRPr lang="ko-KR" altLang="en-US" sz="2000" dirty="0">
              <a:latin typeface="함초롬돋움"/>
              <a:ea typeface="함초롬돋움"/>
              <a:cs typeface="함초롬돋움"/>
            </a:endParaRPr>
          </a:p>
        </p:txBody>
      </p:sp>
      <p:graphicFrame>
        <p:nvGraphicFramePr>
          <p:cNvPr id="2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4437366"/>
              </p:ext>
            </p:extLst>
          </p:nvPr>
        </p:nvGraphicFramePr>
        <p:xfrm>
          <a:off x="239894" y="1359928"/>
          <a:ext cx="11751539" cy="517550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99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9961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World돋움체 Bold"/>
                        <a:ea typeface="KoPubWorld돋움체 Bold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Baseline results (3</a:t>
                      </a:r>
                      <a:r>
                        <a:rPr lang="en-US" altLang="ko-KR" sz="1600" b="1" kern="0" spc="0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rd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 survey, Apr 2023)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함초롬돋움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  <a:cs typeface="함초롬돋움"/>
                        </a:rPr>
                        <a:t>2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돋움"/>
                          <a:ea typeface="함초롬돋움"/>
                          <a:cs typeface="함초롬돋움"/>
                        </a:rPr>
                        <a:t>차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600" kern="0" spc="0">
                        <a:solidFill>
                          <a:srgbClr val="000000"/>
                        </a:solidFill>
                        <a:effectLst/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1</a:t>
                      </a:r>
                      <a:r>
                        <a:rPr lang="en-US" altLang="ko-KR" sz="1600" b="1" kern="0" spc="0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st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 repeated f/u results (4</a:t>
                      </a:r>
                      <a:r>
                        <a:rPr lang="en-US" altLang="ko-KR" sz="1600" b="1" kern="0" spc="0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th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 survey, Dec 2023)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돋움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600" kern="0" spc="0">
                        <a:solidFill>
                          <a:srgbClr val="000000"/>
                        </a:solidFill>
                        <a:effectLst/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World돋움체 Bold"/>
                        <a:ea typeface="KoPubWorld돋움체 Bold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Number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(%)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돋움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Prevalence of</a:t>
                      </a:r>
                      <a:b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</a:b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Anti-S, weighted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%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돋움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Prevalence of</a:t>
                      </a:r>
                      <a:b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</a:b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Anti-N, weighted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%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함초롬돋움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Number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(%)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돋움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Prevalence of</a:t>
                      </a:r>
                      <a:b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</a:b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Anti-S, weighted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%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돋움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Prevalence of</a:t>
                      </a:r>
                      <a:b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</a:b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Anti-N, weighted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돋움"/>
                        </a:rPr>
                        <a:t>%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함초롬돋움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462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Total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9,798 (100.0)</a:t>
                      </a:r>
                      <a:endParaRPr lang="ko-KR" altLang="en-US" sz="16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99.2</a:t>
                      </a:r>
                      <a:endParaRPr lang="ko-KR" altLang="en-US" sz="16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78.7</a:t>
                      </a:r>
                      <a:endParaRPr lang="ko-KR" altLang="en-US" sz="16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5,668 (100.0)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99.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8</a:t>
                      </a:r>
                      <a:endParaRPr lang="en-US" sz="16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84.7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462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Male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4,116 (42.0)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99.2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76.3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2,370 (41.8)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99.9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81.3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462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Female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5,682 (58.0)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99.3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81.0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3,298 (58.2)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99.8</a:t>
                      </a: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88.0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462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KoPubWorld돋움체 Bold"/>
                        </a:rPr>
                        <a:t>05-09</a:t>
                      </a:r>
                      <a:endParaRPr lang="en-US" sz="16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KoPubWorld돋움체 Bold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203 (2.1)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96.0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93.4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129 (2.3)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98.8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93.8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462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10-19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544 (5.6)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98.2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88.8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339 (6.0)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99.9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94.2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462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20-29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583 (6.0)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79.0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307 (5.4)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100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82.3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462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30-39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756 (7.7)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82.3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447 (7.9)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99.7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83.5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605698277"/>
                  </a:ext>
                </a:extLst>
              </a:tr>
              <a:tr h="350462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40-49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1,361 (13.9)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78.8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856 (15.1)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99.8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85.0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123956035"/>
                  </a:ext>
                </a:extLst>
              </a:tr>
              <a:tr h="350462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50-59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1,522 (15.5)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79.0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967 (17.1)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100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83.6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051897644"/>
                  </a:ext>
                </a:extLst>
              </a:tr>
              <a:tr h="350462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60-69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2,228 (22.7)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72.6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1,342 (23.7)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99.9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82.0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244644856"/>
                  </a:ext>
                </a:extLst>
              </a:tr>
              <a:tr h="350462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70-79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1,836 (18.7)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70.9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987 (17.4)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99.9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82.8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462">
                <a:tc>
                  <a:txBody>
                    <a:bodyPr/>
                    <a:lstStyle/>
                    <a:p>
                      <a:pPr marL="0" marR="0" lvl="0" indent="0" algn="ctr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Over 80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765 (7.8)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99.5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kern="0" spc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62.4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294 (5.2)</a:t>
                      </a: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99.8</a:t>
                      </a: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1" kern="0" spc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KoPubWorld돋움체 Bold"/>
                        </a:rPr>
                        <a:t>78.4</a:t>
                      </a: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706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48E111-17E4-F874-E13D-9931B308A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59" y="2465560"/>
            <a:ext cx="11902682" cy="42388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785" y="153594"/>
            <a:ext cx="10419584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latin typeface="함초롬돋움"/>
                <a:ea typeface="함초롬돋움"/>
                <a:cs typeface="함초롬돋움"/>
              </a:rPr>
              <a:t>Age-specific prevalence of anti-N among the 4</a:t>
            </a:r>
            <a:r>
              <a:rPr lang="en-US" altLang="ko-KR" sz="2400" b="1" baseline="30000" dirty="0">
                <a:latin typeface="함초롬돋움"/>
                <a:ea typeface="함초롬돋움"/>
                <a:cs typeface="함초롬돋움"/>
              </a:rPr>
              <a:t>th</a:t>
            </a:r>
            <a:r>
              <a:rPr lang="en-US" altLang="ko-KR" sz="2400" b="1" dirty="0">
                <a:latin typeface="함초롬돋움"/>
                <a:ea typeface="함초롬돋움"/>
                <a:cs typeface="함초롬돋움"/>
              </a:rPr>
              <a:t> wave of participants</a:t>
            </a:r>
            <a:br>
              <a:rPr lang="en-US" altLang="ko-KR" sz="2400" b="1" dirty="0">
                <a:latin typeface="함초롬돋움"/>
                <a:ea typeface="함초롬돋움"/>
                <a:cs typeface="함초롬돋움"/>
              </a:rPr>
            </a:br>
            <a:r>
              <a:rPr lang="en-US" altLang="ko-KR" sz="2400" b="1" dirty="0">
                <a:latin typeface="함초롬돋움"/>
                <a:ea typeface="함초롬돋움"/>
                <a:cs typeface="함초롬돋움"/>
              </a:rPr>
              <a:t>based on the data from the 3</a:t>
            </a:r>
            <a:r>
              <a:rPr lang="en-US" altLang="ko-KR" sz="2400" b="1" baseline="30000" dirty="0">
                <a:latin typeface="함초롬돋움"/>
                <a:ea typeface="함초롬돋움"/>
                <a:cs typeface="함초롬돋움"/>
              </a:rPr>
              <a:t>rd</a:t>
            </a:r>
            <a:r>
              <a:rPr lang="en-US" altLang="ko-KR" sz="2400" b="1" dirty="0">
                <a:latin typeface="함초롬돋움"/>
                <a:ea typeface="함초롬돋움"/>
                <a:cs typeface="함초롬돋움"/>
              </a:rPr>
              <a:t> wave survey (n=5,668)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A79F6A-49B3-7932-3174-D9FC13CF2487}"/>
              </a:ext>
            </a:extLst>
          </p:cNvPr>
          <p:cNvGraphicFramePr>
            <a:graphicFrameLocks noGrp="1"/>
          </p:cNvGraphicFramePr>
          <p:nvPr/>
        </p:nvGraphicFramePr>
        <p:xfrm>
          <a:off x="1537175" y="1777398"/>
          <a:ext cx="9720000" cy="610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3030752452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38577022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449806405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60754962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631696994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58386110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942660359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39202144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71267620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618622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Total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</a:rPr>
                        <a:t>05-09</a:t>
                      </a:r>
                      <a:endParaRPr lang="en-KR" sz="1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10-19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20-29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30-39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40-49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50-59</a:t>
                      </a:r>
                      <a:endParaRPr lang="en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60-69</a:t>
                      </a:r>
                      <a:endParaRPr lang="en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solidFill>
                            <a:schemeClr val="tx1"/>
                          </a:solidFill>
                        </a:rPr>
                        <a:t>70-79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O</a:t>
                      </a:r>
                      <a:r>
                        <a:rPr lang="en-KR" sz="1400" dirty="0">
                          <a:solidFill>
                            <a:srgbClr val="FF0000"/>
                          </a:solidFill>
                        </a:rPr>
                        <a:t>ver 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997206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1.07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</a:rPr>
                        <a:t>0.99</a:t>
                      </a:r>
                      <a:endParaRPr lang="en-KR" sz="1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1.</a:t>
                      </a:r>
                      <a:r>
                        <a:rPr lang="en-US" sz="1400" dirty="0"/>
                        <a:t>06</a:t>
                      </a:r>
                      <a:endParaRPr lang="en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1.0</a:t>
                      </a:r>
                      <a:r>
                        <a:rPr lang="en-US" altLang="ko-KR" sz="1400" dirty="0"/>
                        <a:t>9</a:t>
                      </a:r>
                      <a:endParaRPr lang="en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1.</a:t>
                      </a:r>
                      <a:r>
                        <a:rPr lang="en-US" altLang="ko-KR" sz="1400" dirty="0"/>
                        <a:t>02</a:t>
                      </a:r>
                      <a:endParaRPr lang="en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1.11</a:t>
                      </a:r>
                      <a:endParaRPr lang="en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solidFill>
                            <a:srgbClr val="FF0000"/>
                          </a:solidFill>
                        </a:rPr>
                        <a:t>1.21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7615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A86B95E-553C-5A61-89E4-71A7F6C3411A}"/>
              </a:ext>
            </a:extLst>
          </p:cNvPr>
          <p:cNvSpPr/>
          <p:nvPr/>
        </p:nvSpPr>
        <p:spPr>
          <a:xfrm>
            <a:off x="639097" y="2605549"/>
            <a:ext cx="1022555" cy="3647768"/>
          </a:xfrm>
          <a:prstGeom prst="rect">
            <a:avLst/>
          </a:prstGeom>
          <a:solidFill>
            <a:srgbClr val="D0CEC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A339D-75FB-8DC7-DACD-3E00460FED8E}"/>
              </a:ext>
            </a:extLst>
          </p:cNvPr>
          <p:cNvSpPr txBox="1"/>
          <p:nvPr/>
        </p:nvSpPr>
        <p:spPr>
          <a:xfrm>
            <a:off x="3171024" y="1053705"/>
            <a:ext cx="679384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latin typeface="함초롬돋움"/>
                <a:ea typeface="함초롬돋움"/>
                <a:cs typeface="함초롬돋움"/>
              </a:rPr>
              <a:t>Ratio of change in natural infection rate between</a:t>
            </a:r>
            <a:br>
              <a:rPr lang="en-US" altLang="ko-KR" b="1" dirty="0">
                <a:latin typeface="함초롬돋움"/>
                <a:ea typeface="함초롬돋움"/>
                <a:cs typeface="함초롬돋움"/>
              </a:rPr>
            </a:br>
            <a:r>
              <a:rPr lang="en-US" altLang="ko-KR" b="1" dirty="0">
                <a:latin typeface="함초롬돋움"/>
                <a:ea typeface="함초롬돋움"/>
                <a:cs typeface="함초롬돋움"/>
              </a:rPr>
              <a:t>baseline (Apr, 2023) and the 1</a:t>
            </a:r>
            <a:r>
              <a:rPr lang="en-US" altLang="ko-KR" b="1" baseline="30000" dirty="0">
                <a:latin typeface="함초롬돋움"/>
                <a:ea typeface="함초롬돋움"/>
                <a:cs typeface="함초롬돋움"/>
              </a:rPr>
              <a:t>st</a:t>
            </a:r>
            <a:r>
              <a:rPr lang="en-US" altLang="ko-KR" b="1" dirty="0">
                <a:latin typeface="함초롬돋움"/>
                <a:ea typeface="함초롬돋움"/>
                <a:cs typeface="함초롬돋움"/>
              </a:rPr>
              <a:t> f/u time point (Dec, 2023)</a:t>
            </a:r>
          </a:p>
        </p:txBody>
      </p:sp>
    </p:spTree>
    <p:extLst>
      <p:ext uri="{BB962C8B-B14F-4D97-AF65-F5344CB8AC3E}">
        <p14:creationId xmlns:p14="http://schemas.microsoft.com/office/powerpoint/2010/main" val="3938697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F7BDDB-CFFF-B7DB-AADD-E973A0D61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S항체 역가 변동 추이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36C8D9-A349-D161-533F-63E65A14F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5605458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98BF-8ECF-A505-2FAD-25D44B96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</a:t>
            </a:r>
            <a:r>
              <a:rPr lang="ko-KR" altLang="en-US" dirty="0"/>
              <a:t>항체 역가 변동 추이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  <a:endParaRPr lang="en-K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63FEE3-DA65-2033-7A05-B426D66AC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KR" sz="2400" dirty="0">
                <a:highlight>
                  <a:srgbClr val="FFFF00"/>
                </a:highlight>
              </a:rPr>
              <a:t>분석 목적</a:t>
            </a:r>
            <a:r>
              <a:rPr lang="en-US" altLang="ko-KR" sz="2400" dirty="0"/>
              <a:t>: </a:t>
            </a:r>
            <a:r>
              <a:rPr lang="ko-KR" altLang="en-US" sz="2400" dirty="0"/>
              <a:t>코로나</a:t>
            </a:r>
            <a:r>
              <a:rPr lang="en-US" altLang="ko-KR" sz="2400" dirty="0"/>
              <a:t>19 </a:t>
            </a:r>
            <a:r>
              <a:rPr lang="ko-KR" altLang="en-US" sz="2400" dirty="0"/>
              <a:t>항체의 시간에 따른 변동수준을 파악하기 위해 코로나</a:t>
            </a:r>
            <a:r>
              <a:rPr lang="en-US" altLang="ko-KR" sz="2400" dirty="0"/>
              <a:t>19 </a:t>
            </a:r>
            <a:r>
              <a:rPr lang="ko-KR" altLang="en-US" sz="2400" dirty="0" err="1"/>
              <a:t>확진력</a:t>
            </a:r>
            <a:r>
              <a:rPr lang="ko-KR" altLang="en-US" sz="2400" dirty="0"/>
              <a:t> 또는 마지막 예방접종 후 월단위로 </a:t>
            </a:r>
            <a:r>
              <a:rPr lang="en-US" altLang="ko-KR" sz="2400" dirty="0"/>
              <a:t>S</a:t>
            </a:r>
            <a:r>
              <a:rPr lang="ko-KR" altLang="en-US" sz="2400" dirty="0"/>
              <a:t>항체 역가 추이 분석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>
                <a:highlight>
                  <a:srgbClr val="FFFF00"/>
                </a:highlight>
              </a:rPr>
              <a:t>분석대상자</a:t>
            </a:r>
            <a:r>
              <a:rPr lang="en-US" altLang="ko-KR" sz="2400" dirty="0"/>
              <a:t>: 20</a:t>
            </a:r>
            <a:r>
              <a:rPr lang="ko-KR" altLang="en-US" sz="2400" dirty="0"/>
              <a:t>세 이상 </a:t>
            </a:r>
            <a:r>
              <a:rPr lang="en-US" altLang="ko-KR" sz="2400" dirty="0"/>
              <a:t>&amp; S</a:t>
            </a:r>
            <a:r>
              <a:rPr lang="ko-KR" altLang="en-US" sz="2400" dirty="0"/>
              <a:t>항체 </a:t>
            </a:r>
            <a:r>
              <a:rPr lang="en-US" altLang="ko-KR" sz="2400" dirty="0"/>
              <a:t>0.8U/mL </a:t>
            </a:r>
            <a:r>
              <a:rPr lang="ko-KR" altLang="en-US" sz="2400" dirty="0"/>
              <a:t>이상 </a:t>
            </a:r>
            <a:r>
              <a:rPr lang="en-US" altLang="ko-KR" sz="2400" dirty="0"/>
              <a:t>&amp; </a:t>
            </a:r>
            <a:r>
              <a:rPr lang="ko-KR" altLang="en-US" sz="2400" dirty="0" err="1"/>
              <a:t>백신접종력</a:t>
            </a:r>
            <a:r>
              <a:rPr lang="ko-KR" altLang="en-US" sz="2400" dirty="0"/>
              <a:t> 있음 </a:t>
            </a:r>
            <a:r>
              <a:rPr lang="en-US" altLang="ko-KR" sz="2400" dirty="0"/>
              <a:t>&amp;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확진이력</a:t>
            </a:r>
            <a:r>
              <a:rPr lang="ko-KR" altLang="en-US" sz="2400" dirty="0"/>
              <a:t> 알 수 있는 사람</a:t>
            </a:r>
            <a:r>
              <a:rPr lang="en-US" altLang="ko-KR" sz="2400" dirty="0"/>
              <a:t> 8,962</a:t>
            </a:r>
            <a:r>
              <a:rPr lang="ko-KR" altLang="en-US" sz="2400" dirty="0"/>
              <a:t>명</a:t>
            </a:r>
            <a:endParaRPr lang="en-US" altLang="ko-KR" sz="24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highlight>
                  <a:srgbClr val="FFFF00"/>
                </a:highlight>
              </a:rPr>
              <a:t>확진일 정보</a:t>
            </a:r>
            <a:r>
              <a:rPr lang="ko-KR" altLang="en-US" sz="2400" dirty="0"/>
              <a:t>는 </a:t>
            </a:r>
            <a:r>
              <a:rPr lang="en-US" altLang="ko-KR" sz="2400" dirty="0"/>
              <a:t>2/3</a:t>
            </a:r>
            <a:r>
              <a:rPr lang="ko-KR" altLang="en-US" sz="2400" dirty="0"/>
              <a:t>차 조사 이전에는 질병관리청 연계 </a:t>
            </a:r>
            <a:r>
              <a:rPr lang="ko-KR" altLang="en-US" sz="2400" dirty="0" err="1"/>
              <a:t>확진력</a:t>
            </a:r>
            <a:r>
              <a:rPr lang="ko-KR" altLang="en-US" sz="2400" dirty="0"/>
              <a:t> 자료를</a:t>
            </a:r>
            <a:r>
              <a:rPr lang="en-US" altLang="ko-KR" sz="2400" dirty="0"/>
              <a:t>, 2/3</a:t>
            </a:r>
            <a:r>
              <a:rPr lang="ko-KR" altLang="en-US" sz="2400" dirty="0"/>
              <a:t>차 조사 이후에는 설문조사 문항을 활용함</a:t>
            </a:r>
            <a:endParaRPr lang="en-US" altLang="ko-KR" sz="2400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설문조사에서는 월단위까지 조사했으므로 일은 </a:t>
            </a:r>
            <a:r>
              <a:rPr lang="en-US" altLang="ko-KR" sz="2000" dirty="0"/>
              <a:t>15</a:t>
            </a:r>
            <a:r>
              <a:rPr lang="ko-KR" altLang="en-US" sz="2000" dirty="0"/>
              <a:t>일로 가정하여 산출하였으므로 오차가 있을 수 있음</a:t>
            </a:r>
            <a:endParaRPr lang="en-US" altLang="ko-KR" sz="2000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2/3</a:t>
            </a:r>
            <a:r>
              <a:rPr lang="ko-KR" altLang="en-US" sz="2000" dirty="0"/>
              <a:t>차 조사 이후 </a:t>
            </a:r>
            <a:r>
              <a:rPr lang="ko-KR" altLang="en-US" sz="2000" dirty="0" err="1"/>
              <a:t>확진된</a:t>
            </a:r>
            <a:r>
              <a:rPr lang="ko-KR" altLang="en-US" sz="2000" dirty="0"/>
              <a:t> 사람 중 확진 월과 마지막 백신접종 월과 동일한 </a:t>
            </a:r>
            <a:r>
              <a:rPr lang="en-US" altLang="ko-KR" sz="2000" dirty="0"/>
              <a:t>18</a:t>
            </a:r>
            <a:r>
              <a:rPr lang="ko-KR" altLang="en-US" sz="2000" dirty="0"/>
              <a:t>명 제외</a:t>
            </a:r>
            <a:endParaRPr lang="en-US" altLang="ko-KR" sz="20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최종</a:t>
            </a:r>
            <a:r>
              <a:rPr lang="en-US" altLang="ko-KR" sz="2400" dirty="0"/>
              <a:t>, </a:t>
            </a:r>
            <a:r>
              <a:rPr lang="en-US" altLang="ko-KR" sz="2400" dirty="0">
                <a:highlight>
                  <a:srgbClr val="00FFFF"/>
                </a:highlight>
              </a:rPr>
              <a:t>8,944</a:t>
            </a:r>
            <a:r>
              <a:rPr lang="ko-KR" altLang="en-US" sz="2400" dirty="0">
                <a:highlight>
                  <a:srgbClr val="00FFFF"/>
                </a:highlight>
              </a:rPr>
              <a:t>명</a:t>
            </a:r>
            <a:r>
              <a:rPr lang="ko-KR" altLang="en-US" sz="2400" dirty="0"/>
              <a:t>에 대해 분석 시행함</a:t>
            </a:r>
            <a:endParaRPr lang="en-KR" sz="2400" dirty="0"/>
          </a:p>
        </p:txBody>
      </p:sp>
    </p:spTree>
    <p:extLst>
      <p:ext uri="{BB962C8B-B14F-4D97-AF65-F5344CB8AC3E}">
        <p14:creationId xmlns:p14="http://schemas.microsoft.com/office/powerpoint/2010/main" val="18962754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704073B-4A07-052E-4529-2952F152F62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3713" y="1379113"/>
          <a:ext cx="8333875" cy="38479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2501">
                  <a:extLst>
                    <a:ext uri="{9D8B030D-6E8A-4147-A177-3AD203B41FA5}">
                      <a16:colId xmlns:a16="http://schemas.microsoft.com/office/drawing/2014/main" val="4125079284"/>
                    </a:ext>
                  </a:extLst>
                </a:gridCol>
                <a:gridCol w="1554889">
                  <a:extLst>
                    <a:ext uri="{9D8B030D-6E8A-4147-A177-3AD203B41FA5}">
                      <a16:colId xmlns:a16="http://schemas.microsoft.com/office/drawing/2014/main" val="2623708433"/>
                    </a:ext>
                  </a:extLst>
                </a:gridCol>
                <a:gridCol w="1890971">
                  <a:extLst>
                    <a:ext uri="{9D8B030D-6E8A-4147-A177-3AD203B41FA5}">
                      <a16:colId xmlns:a16="http://schemas.microsoft.com/office/drawing/2014/main" val="2894206582"/>
                    </a:ext>
                  </a:extLst>
                </a:gridCol>
                <a:gridCol w="1857757">
                  <a:extLst>
                    <a:ext uri="{9D8B030D-6E8A-4147-A177-3AD203B41FA5}">
                      <a16:colId xmlns:a16="http://schemas.microsoft.com/office/drawing/2014/main" val="4137314645"/>
                    </a:ext>
                  </a:extLst>
                </a:gridCol>
                <a:gridCol w="1857757">
                  <a:extLst>
                    <a:ext uri="{9D8B030D-6E8A-4147-A177-3AD203B41FA5}">
                      <a16:colId xmlns:a16="http://schemas.microsoft.com/office/drawing/2014/main" val="54744146"/>
                    </a:ext>
                  </a:extLst>
                </a:gridCol>
              </a:tblGrid>
              <a:tr h="749523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보건원</a:t>
                      </a:r>
                      <a:r>
                        <a:rPr lang="en-US" altLang="ko-KR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b="1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확진여부</a:t>
                      </a:r>
                      <a:endParaRPr lang="ko-KR" altLang="en-US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377103"/>
                  </a:ext>
                </a:extLst>
              </a:tr>
              <a:tr h="749523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확진 </a:t>
                      </a:r>
                      <a:r>
                        <a:rPr lang="en-US" altLang="ko-KR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</a:t>
                      </a:r>
                      <a:endParaRPr lang="ko-KR" altLang="en-US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확진 </a:t>
                      </a:r>
                      <a:r>
                        <a:rPr lang="en-US" altLang="ko-KR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X</a:t>
                      </a:r>
                      <a:endParaRPr lang="ko-KR" altLang="en-US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491673"/>
                  </a:ext>
                </a:extLst>
              </a:tr>
              <a:tr h="849897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설문지 </a:t>
                      </a:r>
                      <a:endParaRPr lang="en-US" altLang="ko-KR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응답</a:t>
                      </a:r>
                    </a:p>
                    <a:p>
                      <a:pPr latinLnBrk="1"/>
                      <a:endParaRPr lang="ko-KR" altLang="en-US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확진 </a:t>
                      </a:r>
                      <a:r>
                        <a:rPr lang="en-US" altLang="ko-KR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</a:t>
                      </a:r>
                      <a:endParaRPr lang="ko-KR" altLang="en-US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4,299</a:t>
                      </a:r>
                    </a:p>
                    <a:p>
                      <a:pPr latinLnBrk="1"/>
                      <a:endParaRPr lang="ko-KR" altLang="en-US" sz="20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624</a:t>
                      </a:r>
                      <a:endParaRPr lang="ko-KR" altLang="en-US" sz="20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4,923</a:t>
                      </a:r>
                      <a:endParaRPr lang="ko-KR" altLang="en-US" sz="20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013190"/>
                  </a:ext>
                </a:extLst>
              </a:tr>
              <a:tr h="74952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확진 </a:t>
                      </a:r>
                      <a:r>
                        <a:rPr lang="en-US" altLang="ko-KR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X</a:t>
                      </a:r>
                      <a:endParaRPr lang="ko-KR" altLang="en-US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303</a:t>
                      </a:r>
                      <a:endParaRPr lang="ko-KR" altLang="en-US" sz="20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endParaRPr lang="ko-KR" altLang="en-US" sz="20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2,949</a:t>
                      </a:r>
                      <a:endParaRPr lang="ko-KR" altLang="en-US" sz="20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3,252</a:t>
                      </a:r>
                      <a:endParaRPr lang="ko-KR" altLang="en-US" sz="20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342617"/>
                  </a:ext>
                </a:extLst>
              </a:tr>
              <a:tr h="749523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4,602</a:t>
                      </a:r>
                      <a:endParaRPr lang="ko-KR" altLang="en-US" sz="20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3,573</a:t>
                      </a:r>
                      <a:endParaRPr lang="ko-KR" altLang="en-US" sz="20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rgbClr val="1006DE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8,175</a:t>
                      </a:r>
                      <a:endParaRPr lang="ko-KR" altLang="en-US" sz="2000" b="1" dirty="0">
                        <a:solidFill>
                          <a:srgbClr val="1006DE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668662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9D2153DB-4319-358A-75B7-F5F63C3F0BD4}"/>
              </a:ext>
            </a:extLst>
          </p:cNvPr>
          <p:cNvSpPr txBox="1">
            <a:spLocks/>
          </p:cNvSpPr>
          <p:nvPr/>
        </p:nvSpPr>
        <p:spPr>
          <a:xfrm>
            <a:off x="150829" y="0"/>
            <a:ext cx="1204117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err="1"/>
              <a:t>확진력</a:t>
            </a:r>
            <a:r>
              <a:rPr lang="en-US" altLang="ko-KR" sz="2800" dirty="0"/>
              <a:t> </a:t>
            </a:r>
            <a:r>
              <a:rPr lang="en-US" altLang="ko-KR" sz="2800" dirty="0" err="1"/>
              <a:t>db</a:t>
            </a:r>
            <a:r>
              <a:rPr lang="en-US" altLang="ko-KR" sz="2800" dirty="0"/>
              <a:t> </a:t>
            </a:r>
            <a:r>
              <a:rPr lang="ko-KR" altLang="en-US" sz="2800" dirty="0"/>
              <a:t>기반 설문지 응답의 타당도 평가 </a:t>
            </a:r>
            <a:r>
              <a:rPr lang="en-US" altLang="ko-KR" sz="2800" dirty="0"/>
              <a:t>(3</a:t>
            </a:r>
            <a:r>
              <a:rPr lang="ko-KR" altLang="en-US" sz="2800" dirty="0" err="1"/>
              <a:t>차조사</a:t>
            </a:r>
            <a:r>
              <a:rPr lang="ko-KR" altLang="en-US" sz="2800" dirty="0"/>
              <a:t> 참여자 대상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480409-3952-1137-8319-C8C672A88AD9}"/>
              </a:ext>
            </a:extLst>
          </p:cNvPr>
          <p:cNvSpPr/>
          <p:nvPr/>
        </p:nvSpPr>
        <p:spPr>
          <a:xfrm>
            <a:off x="3174335" y="5313553"/>
            <a:ext cx="20574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민감도 </a:t>
            </a:r>
            <a:r>
              <a:rPr lang="en-US" altLang="ko-KR" sz="2000" b="1" dirty="0">
                <a:solidFill>
                  <a:schemeClr val="tx1"/>
                </a:solidFill>
              </a:rPr>
              <a:t>: 93.4%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69FDD4-612A-30D1-2B68-0B2369E54667}"/>
              </a:ext>
            </a:extLst>
          </p:cNvPr>
          <p:cNvSpPr/>
          <p:nvPr/>
        </p:nvSpPr>
        <p:spPr>
          <a:xfrm>
            <a:off x="5231735" y="5313552"/>
            <a:ext cx="20574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특이도 </a:t>
            </a:r>
            <a:r>
              <a:rPr lang="en-US" altLang="ko-KR" sz="2000" b="1" dirty="0">
                <a:solidFill>
                  <a:schemeClr val="tx1"/>
                </a:solidFill>
              </a:rPr>
              <a:t>: 82.5%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E4C40E-CF3E-0182-1588-124205F67A8F}"/>
              </a:ext>
            </a:extLst>
          </p:cNvPr>
          <p:cNvSpPr/>
          <p:nvPr/>
        </p:nvSpPr>
        <p:spPr>
          <a:xfrm>
            <a:off x="9115920" y="2861126"/>
            <a:ext cx="1937086" cy="767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양성예측도 </a:t>
            </a:r>
            <a:r>
              <a:rPr lang="en-US" altLang="ko-KR" sz="2000" b="1" dirty="0">
                <a:solidFill>
                  <a:schemeClr val="tx1"/>
                </a:solidFill>
              </a:rPr>
              <a:t>: 87.3%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469C78-29E8-1C5B-E649-A6FCD29E8B1C}"/>
              </a:ext>
            </a:extLst>
          </p:cNvPr>
          <p:cNvSpPr/>
          <p:nvPr/>
        </p:nvSpPr>
        <p:spPr>
          <a:xfrm>
            <a:off x="9115920" y="3710259"/>
            <a:ext cx="1937086" cy="767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음성예측도 </a:t>
            </a:r>
            <a:r>
              <a:rPr lang="en-US" altLang="ko-KR" sz="2000" b="1" dirty="0">
                <a:solidFill>
                  <a:schemeClr val="tx1"/>
                </a:solidFill>
              </a:rPr>
              <a:t>: 90.7%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77681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6ED115B-0559-A15B-5694-C2268DD1B46D}"/>
              </a:ext>
            </a:extLst>
          </p:cNvPr>
          <p:cNvSpPr txBox="1"/>
          <p:nvPr/>
        </p:nvSpPr>
        <p:spPr>
          <a:xfrm>
            <a:off x="119464" y="-18386"/>
            <a:ext cx="119840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/>
              <a:t>Trends in Antibody-S titer for participants in the 4</a:t>
            </a:r>
            <a:r>
              <a:rPr lang="en-US" altLang="ko-KR" sz="3200" b="1" baseline="30000" dirty="0"/>
              <a:t>th</a:t>
            </a:r>
            <a:r>
              <a:rPr lang="en-US" altLang="ko-KR" sz="3200" b="1" dirty="0"/>
              <a:t> survey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18FD7-BBD3-53E4-1AB0-1CEADC60AB2B}"/>
              </a:ext>
            </a:extLst>
          </p:cNvPr>
          <p:cNvSpPr txBox="1"/>
          <p:nvPr/>
        </p:nvSpPr>
        <p:spPr>
          <a:xfrm>
            <a:off x="119464" y="5595616"/>
            <a:ext cx="1167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Time since last immunologic event: 4</a:t>
            </a:r>
            <a:r>
              <a:rPr lang="ko-KR" altLang="en-US" dirty="0"/>
              <a:t>차 조사 채혈일 </a:t>
            </a:r>
            <a:r>
              <a:rPr lang="en-US" altLang="ko-KR" dirty="0"/>
              <a:t>– </a:t>
            </a:r>
            <a:r>
              <a:rPr lang="ko-KR" altLang="en-US" dirty="0"/>
              <a:t>마지막 백신접종일 또는 마지막 확진일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시간이 지남에 따라 항체가 중앙값이 감소하는 추세를 관찰할 수 있음</a:t>
            </a:r>
            <a:endParaRPr lang="en-US" altLang="ko-KR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571EEF7-C910-5BEC-C787-F8868B825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903" y="819015"/>
            <a:ext cx="8788555" cy="4545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E231D-32D8-5823-3077-28354EB7E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64" y="6291589"/>
            <a:ext cx="8252760" cy="47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0854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466305" y="339366"/>
            <a:ext cx="11024655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Cumulative confirmed COVID-19 cases and deaths, World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C2DF00-2041-5895-8AFD-E898330C648A}"/>
              </a:ext>
            </a:extLst>
          </p:cNvPr>
          <p:cNvSpPr/>
          <p:nvPr/>
        </p:nvSpPr>
        <p:spPr>
          <a:xfrm flipH="1" flipV="1">
            <a:off x="188258" y="228692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0ABC66E-0DA7-1B1C-31B4-E615ECC2B46B}"/>
              </a:ext>
            </a:extLst>
          </p:cNvPr>
          <p:cNvSpPr/>
          <p:nvPr/>
        </p:nvSpPr>
        <p:spPr>
          <a:xfrm flipH="1" flipV="1">
            <a:off x="367552" y="228691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35F9E-FA5A-3DF8-7528-524B9733C692}"/>
              </a:ext>
            </a:extLst>
          </p:cNvPr>
          <p:cNvSpPr txBox="1"/>
          <p:nvPr/>
        </p:nvSpPr>
        <p:spPr>
          <a:xfrm>
            <a:off x="9464040" y="6629399"/>
            <a:ext cx="27279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i="1" dirty="0">
                <a:latin typeface="Calibri" panose="020F0502020204030204" pitchFamily="34" charset="0"/>
              </a:rPr>
              <a:t>출처</a:t>
            </a:r>
            <a:r>
              <a:rPr lang="en-US" altLang="ko-KR" sz="900" i="1" dirty="0">
                <a:latin typeface="Calibri" panose="020F0502020204030204" pitchFamily="34" charset="0"/>
              </a:rPr>
              <a:t> : Our</a:t>
            </a:r>
            <a:r>
              <a:rPr lang="ko-KR" altLang="en-US" sz="900" i="1" dirty="0">
                <a:latin typeface="Calibri" panose="020F0502020204030204" pitchFamily="34" charset="0"/>
              </a:rPr>
              <a:t> </a:t>
            </a:r>
            <a:r>
              <a:rPr lang="en-US" altLang="ko-KR" sz="900" i="1" dirty="0">
                <a:latin typeface="Calibri" panose="020F0502020204030204" pitchFamily="34" charset="0"/>
              </a:rPr>
              <a:t>World</a:t>
            </a:r>
            <a:r>
              <a:rPr lang="ko-KR" altLang="en-US" sz="900" i="1" dirty="0">
                <a:latin typeface="Calibri" panose="020F0502020204030204" pitchFamily="34" charset="0"/>
              </a:rPr>
              <a:t> </a:t>
            </a:r>
            <a:r>
              <a:rPr lang="en-US" altLang="ko-KR" sz="900" i="1" dirty="0">
                <a:latin typeface="Calibri" panose="020F0502020204030204" pitchFamily="34" charset="0"/>
              </a:rPr>
              <a:t>Data (https://ourworldindata.org)</a:t>
            </a:r>
            <a:endParaRPr lang="ko-KR" altLang="en-US" sz="900" i="1" dirty="0">
              <a:latin typeface="Calibri" panose="020F0502020204030204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D6FBFC0-277F-49EF-81F6-BCAB663CA670}"/>
              </a:ext>
            </a:extLst>
          </p:cNvPr>
          <p:cNvGrpSpPr/>
          <p:nvPr/>
        </p:nvGrpSpPr>
        <p:grpSpPr>
          <a:xfrm>
            <a:off x="304799" y="1396089"/>
            <a:ext cx="7860074" cy="4519659"/>
            <a:chOff x="0" y="2019299"/>
            <a:chExt cx="7749656" cy="3986601"/>
          </a:xfrm>
        </p:grpSpPr>
        <p:pic>
          <p:nvPicPr>
            <p:cNvPr id="8" name="그림 7" descr="텍스트, 스크린샷, 라인, 도표이(가) 표시된 사진&#10;&#10;자동 생성된 설명">
              <a:extLst>
                <a:ext uri="{FF2B5EF4-FFF2-40B4-BE49-F238E27FC236}">
                  <a16:creationId xmlns:a16="http://schemas.microsoft.com/office/drawing/2014/main" id="{C16FA320-75EE-39E5-6460-F71931279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72" b="5792"/>
            <a:stretch/>
          </p:blipFill>
          <p:spPr>
            <a:xfrm>
              <a:off x="0" y="2019299"/>
              <a:ext cx="7118672" cy="398660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A8A1DD7-9AF6-C21C-1ED4-A01294D9F9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2" b="56937"/>
            <a:stretch/>
          </p:blipFill>
          <p:spPr>
            <a:xfrm>
              <a:off x="5248939" y="2092443"/>
              <a:ext cx="2357437" cy="18542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3F027E6-8DE8-AFEC-18A5-AD979A660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87" t="37626" r="-4930" b="8766"/>
            <a:stretch/>
          </p:blipFill>
          <p:spPr>
            <a:xfrm>
              <a:off x="5248939" y="2920769"/>
              <a:ext cx="2500717" cy="230832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9F01A2D-262A-0655-3A0A-5ED0F26FEA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535"/>
          <a:stretch/>
        </p:blipFill>
        <p:spPr>
          <a:xfrm>
            <a:off x="5946027" y="3285381"/>
            <a:ext cx="6087858" cy="3182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E26284-1B0D-269B-1544-53984A7E7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778" y="4352250"/>
            <a:ext cx="1398270" cy="1271794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5757A85C-BBBD-FF7D-5010-19C7D8FE97DE}"/>
              </a:ext>
            </a:extLst>
          </p:cNvPr>
          <p:cNvSpPr/>
          <p:nvPr/>
        </p:nvSpPr>
        <p:spPr>
          <a:xfrm>
            <a:off x="11306175" y="3958310"/>
            <a:ext cx="707707" cy="2328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758622-579F-482D-093B-3B996D3D013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5791864" y="3250859"/>
            <a:ext cx="6060807" cy="34745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4240944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89D096-0034-D25E-27A2-8A7B281EDCAA}"/>
              </a:ext>
            </a:extLst>
          </p:cNvPr>
          <p:cNvSpPr txBox="1"/>
          <p:nvPr/>
        </p:nvSpPr>
        <p:spPr>
          <a:xfrm>
            <a:off x="119464" y="-18386"/>
            <a:ext cx="119840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/>
              <a:t>Waning of anti-S titers for participants in 4</a:t>
            </a:r>
            <a:r>
              <a:rPr lang="en-US" altLang="ko-KR" sz="2800" b="1" baseline="30000" dirty="0"/>
              <a:t>th</a:t>
            </a:r>
            <a:r>
              <a:rPr lang="en-US" altLang="ko-KR" sz="2800" b="1" dirty="0"/>
              <a:t> survey</a:t>
            </a:r>
            <a:endParaRPr lang="en-US" altLang="ko-KR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DCADE-22FA-0046-593D-4722B5819EF5}"/>
              </a:ext>
            </a:extLst>
          </p:cNvPr>
          <p:cNvSpPr txBox="1"/>
          <p:nvPr/>
        </p:nvSpPr>
        <p:spPr>
          <a:xfrm>
            <a:off x="433647" y="5606710"/>
            <a:ext cx="4517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KR" b="1" dirty="0"/>
              <a:t>시간에 따른 감소 추이가 나타남</a:t>
            </a:r>
          </a:p>
          <a:p>
            <a:pPr marL="285750" indent="-285750">
              <a:buFontTx/>
              <a:buChar char="-"/>
            </a:pPr>
            <a:r>
              <a:rPr lang="en-KR" b="1" dirty="0"/>
              <a:t>2개월까지는 증가하고 이후 감소추세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686FFC-9942-CA57-40E1-F5176D74D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7"/>
          <a:stretch/>
        </p:blipFill>
        <p:spPr>
          <a:xfrm>
            <a:off x="7846465" y="1723694"/>
            <a:ext cx="4257045" cy="36144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F1D061-977A-92B3-7E20-A0E3FBED5607}"/>
              </a:ext>
            </a:extLst>
          </p:cNvPr>
          <p:cNvSpPr txBox="1"/>
          <p:nvPr/>
        </p:nvSpPr>
        <p:spPr>
          <a:xfrm>
            <a:off x="7846465" y="1335155"/>
            <a:ext cx="231865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KR" dirty="0"/>
              <a:t>(참고</a:t>
            </a:r>
            <a:r>
              <a:rPr lang="en-US" altLang="ko-KR" dirty="0"/>
              <a:t>) 3</a:t>
            </a:r>
            <a:r>
              <a:rPr lang="ko-KR" altLang="en-US" dirty="0"/>
              <a:t>차 조사 결과</a:t>
            </a:r>
            <a:endParaRPr lang="en-KR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D676E06-EA5E-0FF5-356A-08AE7C932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9464" y="880103"/>
            <a:ext cx="7361013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C6C20C-8ECC-822A-44DC-9EEA204773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543"/>
          <a:stretch/>
        </p:blipFill>
        <p:spPr>
          <a:xfrm>
            <a:off x="6714053" y="4885753"/>
            <a:ext cx="534522" cy="1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4878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Content Placeholder 47">
            <a:extLst>
              <a:ext uri="{FF2B5EF4-FFF2-40B4-BE49-F238E27FC236}">
                <a16:creationId xmlns:a16="http://schemas.microsoft.com/office/drawing/2014/main" id="{E2D0EEB9-C134-3D1B-7B71-A5A90E176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966325"/>
            <a:ext cx="736101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89D096-0034-D25E-27A2-8A7B281EDCAA}"/>
              </a:ext>
            </a:extLst>
          </p:cNvPr>
          <p:cNvSpPr txBox="1"/>
          <p:nvPr/>
        </p:nvSpPr>
        <p:spPr>
          <a:xfrm>
            <a:off x="119464" y="-18386"/>
            <a:ext cx="119840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/>
              <a:t>Waning of anti-S titers for participants in 4</a:t>
            </a:r>
            <a:r>
              <a:rPr lang="en-US" altLang="ko-KR" sz="2800" b="1" baseline="30000" dirty="0"/>
              <a:t>th</a:t>
            </a:r>
            <a:r>
              <a:rPr lang="en-US" altLang="ko-KR" sz="2800" b="1" dirty="0"/>
              <a:t> survey</a:t>
            </a:r>
            <a:endParaRPr lang="en-US" altLang="ko-KR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AADA28-592F-1EEC-6DA3-BF6733AFB041}"/>
              </a:ext>
            </a:extLst>
          </p:cNvPr>
          <p:cNvSpPr txBox="1"/>
          <p:nvPr/>
        </p:nvSpPr>
        <p:spPr>
          <a:xfrm>
            <a:off x="809424" y="5301335"/>
            <a:ext cx="382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KR" b="1" dirty="0"/>
              <a:t>연령군별 </a:t>
            </a:r>
            <a:r>
              <a:rPr lang="ko-KR" altLang="en-US" b="1" dirty="0">
                <a:sym typeface="Wingdings" pitchFamily="2" charset="2"/>
              </a:rPr>
              <a:t>차이가 드러나지 않음</a:t>
            </a:r>
            <a:endParaRPr lang="en-KR" altLang="ko-KR" b="1" dirty="0">
              <a:sym typeface="Wingdings" pitchFamily="2" charset="2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A010142-4E7C-5346-EBF8-91884DE46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515" y="1335657"/>
            <a:ext cx="4799533" cy="392147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3DD061-35EB-2A13-D10F-5817F68B9ECF}"/>
              </a:ext>
            </a:extLst>
          </p:cNvPr>
          <p:cNvSpPr txBox="1"/>
          <p:nvPr/>
        </p:nvSpPr>
        <p:spPr>
          <a:xfrm>
            <a:off x="7076515" y="966325"/>
            <a:ext cx="231865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KR" dirty="0"/>
              <a:t>(참고</a:t>
            </a:r>
            <a:r>
              <a:rPr lang="en-US" altLang="ko-KR" dirty="0"/>
              <a:t>) 3</a:t>
            </a:r>
            <a:r>
              <a:rPr lang="ko-KR" altLang="en-US" dirty="0"/>
              <a:t>차 조사 결과</a:t>
            </a:r>
            <a:endParaRPr lang="en-KR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A70E859-4654-1BFF-DD41-24E984CE4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31" y="6027837"/>
            <a:ext cx="7772400" cy="55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322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D38B0D2-B97F-3616-1F92-5708AEC68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03" y="6271342"/>
            <a:ext cx="7772400" cy="548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D115B-0559-A15B-5694-C2268DD1B46D}"/>
              </a:ext>
            </a:extLst>
          </p:cNvPr>
          <p:cNvSpPr txBox="1"/>
          <p:nvPr/>
        </p:nvSpPr>
        <p:spPr>
          <a:xfrm>
            <a:off x="119464" y="-18386"/>
            <a:ext cx="119840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/>
              <a:t>Trends in Antibody-S titer based on N-titer reactive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18FD7-BBD3-53E4-1AB0-1CEADC60AB2B}"/>
              </a:ext>
            </a:extLst>
          </p:cNvPr>
          <p:cNvSpPr txBox="1"/>
          <p:nvPr/>
        </p:nvSpPr>
        <p:spPr>
          <a:xfrm>
            <a:off x="395999" y="5479286"/>
            <a:ext cx="1167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N</a:t>
            </a:r>
            <a:r>
              <a:rPr lang="ko-KR" altLang="en-US" dirty="0"/>
              <a:t>항체 </a:t>
            </a:r>
            <a:r>
              <a:rPr lang="en-US" altLang="ko-KR" dirty="0"/>
              <a:t>Reactive: 7,425</a:t>
            </a:r>
            <a:r>
              <a:rPr lang="ko-KR" altLang="en-US" dirty="0"/>
              <a:t>명</a:t>
            </a:r>
            <a:r>
              <a:rPr lang="en-US" altLang="ko-KR" dirty="0"/>
              <a:t> (83%) / Nonreactive: 1,519</a:t>
            </a:r>
            <a:r>
              <a:rPr lang="ko-KR" altLang="en-US" dirty="0"/>
              <a:t>명</a:t>
            </a:r>
            <a:r>
              <a:rPr lang="en-US" altLang="ko-KR" dirty="0"/>
              <a:t> (17%)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N</a:t>
            </a:r>
            <a:r>
              <a:rPr lang="ko-KR" altLang="en-US" dirty="0"/>
              <a:t>항체 </a:t>
            </a:r>
            <a:r>
              <a:rPr lang="en-US" altLang="ko-KR" dirty="0"/>
              <a:t>Reactive</a:t>
            </a:r>
            <a:r>
              <a:rPr lang="ko-KR" altLang="en-US" dirty="0" err="1"/>
              <a:t>를</a:t>
            </a:r>
            <a:r>
              <a:rPr lang="ko-KR" altLang="en-US" dirty="0"/>
              <a:t> 감염력이 있다고 가정한다면</a:t>
            </a:r>
            <a:r>
              <a:rPr lang="en-US" altLang="ko-KR" dirty="0"/>
              <a:t>, (</a:t>
            </a:r>
            <a:r>
              <a:rPr lang="ko-KR" altLang="en-US" dirty="0"/>
              <a:t>왼쪽</a:t>
            </a:r>
            <a:r>
              <a:rPr lang="en-US" altLang="ko-KR" dirty="0"/>
              <a:t>) hybrid immunity; (</a:t>
            </a:r>
            <a:r>
              <a:rPr lang="ko-KR" altLang="en-US" dirty="0"/>
              <a:t>오른쪽</a:t>
            </a:r>
            <a:r>
              <a:rPr lang="en-US" altLang="ko-KR" dirty="0"/>
              <a:t>) vaccination only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F970552-1740-9426-3CD5-4261E30E4B9B}"/>
              </a:ext>
            </a:extLst>
          </p:cNvPr>
          <p:cNvGrpSpPr/>
          <p:nvPr/>
        </p:nvGrpSpPr>
        <p:grpSpPr>
          <a:xfrm>
            <a:off x="6096000" y="1211502"/>
            <a:ext cx="6000191" cy="4046392"/>
            <a:chOff x="6096000" y="1211502"/>
            <a:chExt cx="6000191" cy="404639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34C7434-498E-5D47-B438-BDBA1695C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211502"/>
              <a:ext cx="6000191" cy="4046392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C28619-ACC4-3E96-6AFB-547550CDF3A7}"/>
                </a:ext>
              </a:extLst>
            </p:cNvPr>
            <p:cNvGrpSpPr/>
            <p:nvPr/>
          </p:nvGrpSpPr>
          <p:grpSpPr>
            <a:xfrm>
              <a:off x="6969512" y="1334072"/>
              <a:ext cx="2228916" cy="3651585"/>
              <a:chOff x="6969512" y="1334072"/>
              <a:chExt cx="2228916" cy="365158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DEF655C-DCBE-0F28-1F38-F5C2F8A7FA75}"/>
                  </a:ext>
                </a:extLst>
              </p:cNvPr>
              <p:cNvSpPr/>
              <p:nvPr/>
            </p:nvSpPr>
            <p:spPr>
              <a:xfrm>
                <a:off x="6969512" y="1334072"/>
                <a:ext cx="2228916" cy="3651585"/>
              </a:xfrm>
              <a:prstGeom prst="rect">
                <a:avLst/>
              </a:prstGeom>
              <a:solidFill>
                <a:srgbClr val="D0CECE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12DA71-E22D-7CB3-5DD7-CC9E73BBFF25}"/>
                  </a:ext>
                </a:extLst>
              </p:cNvPr>
              <p:cNvSpPr txBox="1"/>
              <p:nvPr/>
            </p:nvSpPr>
            <p:spPr>
              <a:xfrm>
                <a:off x="7661100" y="1593495"/>
                <a:ext cx="1537328" cy="267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3</a:t>
                </a:r>
                <a:r>
                  <a:rPr lang="en-KR" sz="1100" dirty="0"/>
                  <a:t>~</a:t>
                </a:r>
                <a:r>
                  <a:rPr lang="en-US" altLang="ko-KR" sz="1100" dirty="0"/>
                  <a:t>10</a:t>
                </a:r>
                <a:r>
                  <a:rPr lang="en-KR" sz="1100" dirty="0"/>
                  <a:t>개월 n수가 적음</a:t>
                </a:r>
              </a:p>
            </p:txBody>
          </p:sp>
        </p:grpSp>
      </p:grp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BB2216B9-9020-DB60-ADEE-0B6EBC5EF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055548"/>
            <a:ext cx="6231445" cy="420234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09C383E-BFB0-D996-435B-356FBC1EA834}"/>
              </a:ext>
            </a:extLst>
          </p:cNvPr>
          <p:cNvSpPr/>
          <p:nvPr/>
        </p:nvSpPr>
        <p:spPr>
          <a:xfrm>
            <a:off x="2094930" y="6456556"/>
            <a:ext cx="2755850" cy="178314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43015741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12B7C4-AF59-60C1-02A9-5C90ED81D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7071" y="378350"/>
            <a:ext cx="8338496" cy="49407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89D096-0034-D25E-27A2-8A7B281EDCAA}"/>
              </a:ext>
            </a:extLst>
          </p:cNvPr>
          <p:cNvSpPr txBox="1"/>
          <p:nvPr/>
        </p:nvSpPr>
        <p:spPr>
          <a:xfrm>
            <a:off x="119464" y="-18386"/>
            <a:ext cx="119840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/>
              <a:t>Waning of anti-S titers for participants in 4</a:t>
            </a:r>
            <a:r>
              <a:rPr lang="en-US" altLang="ko-KR" sz="2800" b="1" baseline="30000" dirty="0"/>
              <a:t>th</a:t>
            </a:r>
            <a:r>
              <a:rPr lang="en-US" altLang="ko-KR" sz="2800" b="1" dirty="0"/>
              <a:t> survey</a:t>
            </a:r>
            <a:endParaRPr lang="en-US" altLang="ko-KR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00DA69-8EFD-8967-7193-EE0BEAB30EF4}"/>
              </a:ext>
            </a:extLst>
          </p:cNvPr>
          <p:cNvSpPr txBox="1"/>
          <p:nvPr/>
        </p:nvSpPr>
        <p:spPr>
          <a:xfrm>
            <a:off x="477780" y="5319132"/>
            <a:ext cx="921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KR" dirty="0">
                <a:sym typeface="Wingdings" pitchFamily="2" charset="2"/>
              </a:rPr>
              <a:t>그룹간 차이를 보이지만</a:t>
            </a:r>
            <a:r>
              <a:rPr lang="en-US" altLang="ko-KR" dirty="0">
                <a:sym typeface="Wingdings" pitchFamily="2" charset="2"/>
              </a:rPr>
              <a:t>, 3-10</a:t>
            </a:r>
            <a:r>
              <a:rPr lang="ko-KR" altLang="en-US" dirty="0">
                <a:sym typeface="Wingdings" pitchFamily="2" charset="2"/>
              </a:rPr>
              <a:t>개월까지 </a:t>
            </a:r>
            <a:r>
              <a:rPr lang="en-US" altLang="ko-KR" dirty="0">
                <a:sym typeface="Wingdings" pitchFamily="2" charset="2"/>
              </a:rPr>
              <a:t>n</a:t>
            </a:r>
            <a:r>
              <a:rPr lang="ko-KR" altLang="en-US" dirty="0">
                <a:sym typeface="Wingdings" pitchFamily="2" charset="2"/>
              </a:rPr>
              <a:t>수가 매우 적어서 결과가 불안정함</a:t>
            </a:r>
            <a:endParaRPr lang="en-KR" dirty="0">
              <a:sym typeface="Wingdings" pitchFamily="2" charset="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2D4659-3A8B-5ACA-2114-DE2205B06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81" y="5977054"/>
            <a:ext cx="8956124" cy="6321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ED46919-3675-FD49-3DF5-2430673AC5CC}"/>
              </a:ext>
            </a:extLst>
          </p:cNvPr>
          <p:cNvSpPr/>
          <p:nvPr/>
        </p:nvSpPr>
        <p:spPr>
          <a:xfrm>
            <a:off x="2296432" y="6207465"/>
            <a:ext cx="3223421" cy="193335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6359397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89D096-0034-D25E-27A2-8A7B281EDCAA}"/>
              </a:ext>
            </a:extLst>
          </p:cNvPr>
          <p:cNvSpPr txBox="1"/>
          <p:nvPr/>
        </p:nvSpPr>
        <p:spPr>
          <a:xfrm>
            <a:off x="-116782" y="32910"/>
            <a:ext cx="129649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/>
              <a:t>Distribution of difference of anti-S titers between 2</a:t>
            </a:r>
            <a:r>
              <a:rPr lang="en-US" altLang="ko-KR" sz="2800" b="1" baseline="30000" dirty="0"/>
              <a:t>nd</a:t>
            </a:r>
            <a:r>
              <a:rPr lang="en-US" altLang="ko-KR" sz="2800" b="1" dirty="0"/>
              <a:t>/3</a:t>
            </a:r>
            <a:r>
              <a:rPr lang="en-US" altLang="ko-KR" sz="2800" b="1" baseline="30000" dirty="0"/>
              <a:t>rd</a:t>
            </a:r>
            <a:r>
              <a:rPr lang="en-US" altLang="ko-KR" sz="2800" b="1" dirty="0"/>
              <a:t> and 4</a:t>
            </a:r>
            <a:r>
              <a:rPr lang="en-US" altLang="ko-KR" sz="2800" b="1" baseline="30000" dirty="0"/>
              <a:t>th</a:t>
            </a:r>
            <a:r>
              <a:rPr lang="en-US" altLang="ko-KR" sz="2800" b="1" dirty="0"/>
              <a:t> survey</a:t>
            </a:r>
            <a:endParaRPr lang="en-US" altLang="ko-KR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C27A9B-A096-F7C6-428C-72C3437DD620}"/>
              </a:ext>
            </a:extLst>
          </p:cNvPr>
          <p:cNvSpPr txBox="1"/>
          <p:nvPr/>
        </p:nvSpPr>
        <p:spPr>
          <a:xfrm>
            <a:off x="103771" y="739403"/>
            <a:ext cx="11585542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8,944</a:t>
            </a:r>
            <a:r>
              <a:rPr lang="ko-KR" altLang="en-US" dirty="0"/>
              <a:t>명 중 </a:t>
            </a:r>
            <a:r>
              <a:rPr lang="en-US" altLang="ko-KR" dirty="0"/>
              <a:t>2/3</a:t>
            </a:r>
            <a:r>
              <a:rPr lang="ko-KR" altLang="en-US" dirty="0"/>
              <a:t>차 이전에 </a:t>
            </a:r>
            <a:r>
              <a:rPr lang="en-US" altLang="ko-KR" dirty="0"/>
              <a:t>2</a:t>
            </a:r>
            <a:r>
              <a:rPr lang="ko-KR" altLang="en-US" dirty="0" err="1"/>
              <a:t>가백신</a:t>
            </a:r>
            <a:r>
              <a:rPr lang="ko-KR" altLang="en-US" dirty="0"/>
              <a:t> 접종한 경우</a:t>
            </a:r>
            <a:r>
              <a:rPr lang="en-US" altLang="ko-KR" dirty="0"/>
              <a:t>(1,955</a:t>
            </a:r>
            <a:r>
              <a:rPr lang="ko-KR" altLang="en-US" dirty="0"/>
              <a:t>명</a:t>
            </a:r>
            <a:r>
              <a:rPr lang="en-US" altLang="ko-KR" dirty="0"/>
              <a:t>) </a:t>
            </a:r>
            <a:r>
              <a:rPr lang="ko-KR" altLang="en-US" dirty="0"/>
              <a:t>및</a:t>
            </a:r>
            <a:br>
              <a:rPr lang="en-US" altLang="ko-KR" dirty="0"/>
            </a:br>
            <a:r>
              <a:rPr lang="en-US" altLang="ko-KR" dirty="0"/>
              <a:t>XBB.1.5. &amp;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 err="1"/>
              <a:t>가백신</a:t>
            </a:r>
            <a:r>
              <a:rPr lang="ko-KR" altLang="en-US" dirty="0"/>
              <a:t> 외의 백신을 </a:t>
            </a:r>
            <a:r>
              <a:rPr lang="en-US" altLang="ko-KR" dirty="0"/>
              <a:t>1</a:t>
            </a:r>
            <a:r>
              <a:rPr lang="ko-KR" altLang="en-US" dirty="0"/>
              <a:t>년 이내에 맞은 경우</a:t>
            </a:r>
            <a:r>
              <a:rPr lang="en-US" altLang="ko-KR" dirty="0"/>
              <a:t>(13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r>
              <a:rPr lang="ko-KR" altLang="en-US" dirty="0"/>
              <a:t> 제외하여</a:t>
            </a:r>
            <a:r>
              <a:rPr lang="en-US" altLang="ko-KR" dirty="0"/>
              <a:t>, </a:t>
            </a:r>
            <a:r>
              <a:rPr lang="ko-KR" altLang="en-US" dirty="0"/>
              <a:t>최종 </a:t>
            </a:r>
            <a:r>
              <a:rPr lang="en-US" altLang="ko-KR" dirty="0">
                <a:highlight>
                  <a:srgbClr val="00FFFF"/>
                </a:highlight>
              </a:rPr>
              <a:t>6,976</a:t>
            </a:r>
            <a:r>
              <a:rPr lang="ko-KR" altLang="en-US" dirty="0">
                <a:highlight>
                  <a:srgbClr val="00FFFF"/>
                </a:highlight>
              </a:rPr>
              <a:t>명</a:t>
            </a:r>
            <a:r>
              <a:rPr lang="ko-KR" altLang="en-US" dirty="0"/>
              <a:t> 분석</a:t>
            </a:r>
            <a:endParaRPr lang="en-US" altLang="ko-K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S</a:t>
            </a:r>
            <a:r>
              <a:rPr lang="ko-KR" altLang="en-US" dirty="0"/>
              <a:t>항체가 검사의 한계로</a:t>
            </a:r>
            <a:r>
              <a:rPr lang="en-US" altLang="ko-KR" dirty="0"/>
              <a:t>, 25000</a:t>
            </a:r>
            <a:r>
              <a:rPr lang="ko-KR" altLang="en-US" dirty="0"/>
              <a:t>이상인 경우 식별이 되지 않아 분석에서는 </a:t>
            </a:r>
            <a:r>
              <a:rPr lang="en-US" altLang="ko-KR" dirty="0"/>
              <a:t>25000</a:t>
            </a:r>
            <a:r>
              <a:rPr lang="ko-KR" altLang="en-US" dirty="0"/>
              <a:t>이라고 가정하여 분석함</a:t>
            </a:r>
            <a:endParaRPr lang="en-US" altLang="ko-K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BCBF4F-F122-8498-A640-360649FFA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494558"/>
            <a:ext cx="5858545" cy="3471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7825C-907F-D933-A7FC-01A332938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900" y="2115680"/>
            <a:ext cx="63881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2619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89D096-0034-D25E-27A2-8A7B281EDCAA}"/>
              </a:ext>
            </a:extLst>
          </p:cNvPr>
          <p:cNvSpPr txBox="1"/>
          <p:nvPr/>
        </p:nvSpPr>
        <p:spPr>
          <a:xfrm>
            <a:off x="-116782" y="32910"/>
            <a:ext cx="129649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/>
              <a:t>Distribution of difference of anti-S titers between 2</a:t>
            </a:r>
            <a:r>
              <a:rPr lang="en-US" altLang="ko-KR" sz="2800" b="1" baseline="30000" dirty="0"/>
              <a:t>nd</a:t>
            </a:r>
            <a:r>
              <a:rPr lang="en-US" altLang="ko-KR" sz="2800" b="1" dirty="0"/>
              <a:t>/3</a:t>
            </a:r>
            <a:r>
              <a:rPr lang="en-US" altLang="ko-KR" sz="2800" b="1" baseline="30000" dirty="0"/>
              <a:t>rd</a:t>
            </a:r>
            <a:r>
              <a:rPr lang="en-US" altLang="ko-KR" sz="2800" b="1" dirty="0"/>
              <a:t> and 4</a:t>
            </a:r>
            <a:r>
              <a:rPr lang="en-US" altLang="ko-KR" sz="2800" b="1" baseline="30000" dirty="0"/>
              <a:t>th</a:t>
            </a:r>
            <a:r>
              <a:rPr lang="en-US" altLang="ko-KR" sz="2800" b="1" dirty="0"/>
              <a:t> survey</a:t>
            </a:r>
            <a:endParaRPr lang="en-US" altLang="ko-KR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F987D1-0F62-81AD-98C7-E201531B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47" y="734549"/>
            <a:ext cx="5791726" cy="2980904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E72BF14-311A-93A3-C0A8-9785E8F0D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0632" y="734549"/>
            <a:ext cx="5791524" cy="2980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5729EA-4568-6595-3D07-E8E7BEEF6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15" y="3893768"/>
            <a:ext cx="5619357" cy="28921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A34762-927B-FF4A-0795-131A3389B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8441" y="3731155"/>
            <a:ext cx="6011339" cy="3093935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EE6078C-6FEB-C281-19DA-E40EF9C16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563814"/>
              </p:ext>
            </p:extLst>
          </p:nvPr>
        </p:nvGraphicFramePr>
        <p:xfrm>
          <a:off x="3598106" y="718847"/>
          <a:ext cx="2601740" cy="118808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636104142"/>
                    </a:ext>
                  </a:extLst>
                </a:gridCol>
                <a:gridCol w="1161740">
                  <a:extLst>
                    <a:ext uri="{9D8B030D-6E8A-4147-A177-3AD203B41FA5}">
                      <a16:colId xmlns:a16="http://schemas.microsoft.com/office/drawing/2014/main" val="15618154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2/3차 </a:t>
                      </a:r>
                      <a:r>
                        <a:rPr lang="en-US" sz="1200" b="1" u="none" strike="noStrike" dirty="0" err="1">
                          <a:effectLst/>
                        </a:rPr>
                        <a:t>이후</a:t>
                      </a:r>
                      <a:r>
                        <a:rPr lang="en-US" sz="1200" b="1" u="none" strike="noStrike" dirty="0"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접종</a:t>
                      </a:r>
                      <a:r>
                        <a:rPr lang="en-US" sz="1200" b="1" u="none" strike="noStrike" dirty="0">
                          <a:effectLst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</a:rPr>
                        <a:t>백신</a:t>
                      </a:r>
                      <a:r>
                        <a:rPr lang="en-US" sz="1200" b="1" u="none" strike="noStrike" dirty="0">
                          <a:effectLst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</a:rPr>
                        <a:t>유형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Freq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25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Both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200" u="none" strike="noStrike" dirty="0">
                          <a:effectLst/>
                        </a:rPr>
                        <a:t>172 (2.5%)</a:t>
                      </a:r>
                      <a:endParaRPr lang="en-K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34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XBB.1.5. only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200" u="none" strike="noStrike" dirty="0">
                          <a:effectLst/>
                        </a:rPr>
                        <a:t>616 (8.8%)</a:t>
                      </a:r>
                      <a:endParaRPr lang="en-K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4187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Bivalent only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200" u="none" strike="noStrike" dirty="0">
                          <a:effectLst/>
                        </a:rPr>
                        <a:t>295 (4.2%)</a:t>
                      </a:r>
                      <a:endParaRPr lang="en-K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7673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200" u="none" strike="noStrike" dirty="0">
                          <a:effectLst/>
                        </a:rPr>
                        <a:t>5,893 (84.5%)</a:t>
                      </a:r>
                      <a:endParaRPr lang="en-K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18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673344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89D096-0034-D25E-27A2-8A7B281EDCAA}"/>
              </a:ext>
            </a:extLst>
          </p:cNvPr>
          <p:cNvSpPr txBox="1"/>
          <p:nvPr/>
        </p:nvSpPr>
        <p:spPr>
          <a:xfrm>
            <a:off x="-116782" y="32910"/>
            <a:ext cx="129649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/>
              <a:t>Distribution of difference of anti-S titers between 2</a:t>
            </a:r>
            <a:r>
              <a:rPr lang="en-US" altLang="ko-KR" sz="2800" b="1" baseline="30000" dirty="0"/>
              <a:t>nd</a:t>
            </a:r>
            <a:r>
              <a:rPr lang="en-US" altLang="ko-KR" sz="2800" b="1" dirty="0"/>
              <a:t>/3</a:t>
            </a:r>
            <a:r>
              <a:rPr lang="en-US" altLang="ko-KR" sz="2800" b="1" baseline="30000" dirty="0"/>
              <a:t>rd</a:t>
            </a:r>
            <a:r>
              <a:rPr lang="en-US" altLang="ko-KR" sz="2800" b="1" dirty="0"/>
              <a:t> and 4</a:t>
            </a:r>
            <a:r>
              <a:rPr lang="en-US" altLang="ko-KR" sz="2800" b="1" baseline="30000" dirty="0"/>
              <a:t>th</a:t>
            </a:r>
            <a:r>
              <a:rPr lang="en-US" altLang="ko-KR" sz="2800" b="1" dirty="0"/>
              <a:t> survey</a:t>
            </a:r>
            <a:endParaRPr lang="en-US" altLang="ko-KR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62CFBF-2319-592A-3D63-4B6A5B1E5373}"/>
              </a:ext>
            </a:extLst>
          </p:cNvPr>
          <p:cNvSpPr txBox="1"/>
          <p:nvPr/>
        </p:nvSpPr>
        <p:spPr>
          <a:xfrm>
            <a:off x="202004" y="6314964"/>
            <a:ext cx="11412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XBB 1.5. </a:t>
            </a:r>
            <a:r>
              <a:rPr lang="ko-KR" altLang="en-US" dirty="0"/>
              <a:t>백신을 맞은 경우</a:t>
            </a:r>
            <a:r>
              <a:rPr lang="en-US" altLang="ko-KR" dirty="0"/>
              <a:t>(Both or XBB.1.5. only)</a:t>
            </a:r>
            <a:r>
              <a:rPr lang="ko-KR" altLang="en-US" dirty="0"/>
              <a:t>와 그렇지 않은 경우</a:t>
            </a:r>
            <a:r>
              <a:rPr lang="en-US" altLang="ko-KR" dirty="0"/>
              <a:t>(Bivalent or None)</a:t>
            </a:r>
            <a:r>
              <a:rPr lang="ko-KR" altLang="en-US" dirty="0"/>
              <a:t>의 분포가 비슷함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C27A9B-A096-F7C6-428C-72C3437DD620}"/>
              </a:ext>
            </a:extLst>
          </p:cNvPr>
          <p:cNvSpPr txBox="1"/>
          <p:nvPr/>
        </p:nvSpPr>
        <p:spPr>
          <a:xfrm>
            <a:off x="103771" y="739403"/>
            <a:ext cx="11585542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8,944</a:t>
            </a:r>
            <a:r>
              <a:rPr lang="ko-KR" altLang="en-US" dirty="0"/>
              <a:t>명 중 </a:t>
            </a:r>
            <a:r>
              <a:rPr lang="en-US" altLang="ko-KR" dirty="0"/>
              <a:t>2/3</a:t>
            </a:r>
            <a:r>
              <a:rPr lang="ko-KR" altLang="en-US" dirty="0"/>
              <a:t>차 이전에 </a:t>
            </a:r>
            <a:r>
              <a:rPr lang="en-US" altLang="ko-KR" dirty="0"/>
              <a:t>2</a:t>
            </a:r>
            <a:r>
              <a:rPr lang="ko-KR" altLang="en-US" dirty="0" err="1"/>
              <a:t>가백신</a:t>
            </a:r>
            <a:r>
              <a:rPr lang="ko-KR" altLang="en-US" dirty="0"/>
              <a:t> 접종한 경우</a:t>
            </a:r>
            <a:r>
              <a:rPr lang="en-US" altLang="ko-KR" dirty="0"/>
              <a:t>(1,955</a:t>
            </a:r>
            <a:r>
              <a:rPr lang="ko-KR" altLang="en-US" dirty="0"/>
              <a:t>명</a:t>
            </a:r>
            <a:r>
              <a:rPr lang="en-US" altLang="ko-KR" dirty="0"/>
              <a:t>) </a:t>
            </a:r>
            <a:r>
              <a:rPr lang="ko-KR" altLang="en-US" dirty="0"/>
              <a:t>및</a:t>
            </a:r>
            <a:br>
              <a:rPr lang="en-US" altLang="ko-KR" dirty="0"/>
            </a:br>
            <a:r>
              <a:rPr lang="en-US" altLang="ko-KR" dirty="0"/>
              <a:t>XBB.1.5. &amp;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 err="1"/>
              <a:t>가백신</a:t>
            </a:r>
            <a:r>
              <a:rPr lang="ko-KR" altLang="en-US" dirty="0"/>
              <a:t> 외의 백신을 </a:t>
            </a:r>
            <a:r>
              <a:rPr lang="en-US" altLang="ko-KR" dirty="0"/>
              <a:t>1</a:t>
            </a:r>
            <a:r>
              <a:rPr lang="ko-KR" altLang="en-US" dirty="0"/>
              <a:t>년 이내에 맞은 경우</a:t>
            </a:r>
            <a:r>
              <a:rPr lang="en-US" altLang="ko-KR" dirty="0"/>
              <a:t>(13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r>
              <a:rPr lang="ko-KR" altLang="en-US" dirty="0"/>
              <a:t> 제외하여</a:t>
            </a:r>
            <a:r>
              <a:rPr lang="en-US" altLang="ko-KR" dirty="0"/>
              <a:t>, </a:t>
            </a:r>
            <a:r>
              <a:rPr lang="ko-KR" altLang="en-US" dirty="0"/>
              <a:t>최종 </a:t>
            </a:r>
            <a:r>
              <a:rPr lang="en-US" altLang="ko-KR" dirty="0">
                <a:highlight>
                  <a:srgbClr val="00FFFF"/>
                </a:highlight>
              </a:rPr>
              <a:t>6,976</a:t>
            </a:r>
            <a:r>
              <a:rPr lang="ko-KR" altLang="en-US" dirty="0">
                <a:highlight>
                  <a:srgbClr val="00FFFF"/>
                </a:highlight>
              </a:rPr>
              <a:t>명</a:t>
            </a:r>
            <a:r>
              <a:rPr lang="ko-KR" altLang="en-US" dirty="0"/>
              <a:t> 분석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2/3</a:t>
            </a:r>
            <a:r>
              <a:rPr lang="ko-KR" altLang="en-US" dirty="0"/>
              <a:t>차 조사 이후 백신 접종 종류에 따른 분류 및 빈도수</a:t>
            </a:r>
            <a:endParaRPr lang="en-KR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A9A7175-575B-DF25-4C58-9463DFD73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771" y="2234181"/>
            <a:ext cx="6019045" cy="3984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BF9DCF-D9F1-46B5-A309-D6A0A2B79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265" y="2169695"/>
            <a:ext cx="6133295" cy="4060412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DE14814-7F04-69DC-2677-CE2DD2023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28731"/>
              </p:ext>
            </p:extLst>
          </p:nvPr>
        </p:nvGraphicFramePr>
        <p:xfrm>
          <a:off x="6365688" y="1420347"/>
          <a:ext cx="3672489" cy="100520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032633">
                  <a:extLst>
                    <a:ext uri="{9D8B030D-6E8A-4147-A177-3AD203B41FA5}">
                      <a16:colId xmlns:a16="http://schemas.microsoft.com/office/drawing/2014/main" val="3636104142"/>
                    </a:ext>
                  </a:extLst>
                </a:gridCol>
                <a:gridCol w="1639856">
                  <a:extLst>
                    <a:ext uri="{9D8B030D-6E8A-4147-A177-3AD203B41FA5}">
                      <a16:colId xmlns:a16="http://schemas.microsoft.com/office/drawing/2014/main" val="15618154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2/3차 </a:t>
                      </a:r>
                      <a:r>
                        <a:rPr lang="en-US" sz="1200" b="1" u="none" strike="noStrike" dirty="0" err="1">
                          <a:effectLst/>
                        </a:rPr>
                        <a:t>이후</a:t>
                      </a:r>
                      <a:r>
                        <a:rPr lang="en-US" sz="1200" b="1" u="none" strike="noStrike" dirty="0">
                          <a:effectLst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</a:rPr>
                        <a:t>접종</a:t>
                      </a:r>
                      <a:r>
                        <a:rPr lang="en-US" sz="1200" b="1" u="none" strike="noStrike" dirty="0">
                          <a:effectLst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</a:rPr>
                        <a:t>백신</a:t>
                      </a:r>
                      <a:r>
                        <a:rPr lang="en-US" sz="1200" b="1" u="none" strike="noStrike" dirty="0">
                          <a:effectLst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</a:rPr>
                        <a:t>유형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Freq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25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Both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200" u="none" strike="noStrike" dirty="0">
                          <a:effectLst/>
                        </a:rPr>
                        <a:t>172 (2.5%)</a:t>
                      </a:r>
                      <a:endParaRPr lang="en-K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34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XBB.1.5. only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200" u="none" strike="noStrike" dirty="0">
                          <a:effectLst/>
                        </a:rPr>
                        <a:t>616 (8.8%)</a:t>
                      </a:r>
                      <a:endParaRPr lang="en-K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4187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Bivalent only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200" u="none" strike="noStrike" dirty="0">
                          <a:effectLst/>
                        </a:rPr>
                        <a:t>295 (4.2%)</a:t>
                      </a:r>
                      <a:endParaRPr lang="en-K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7673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200" u="none" strike="noStrike" dirty="0">
                          <a:effectLst/>
                        </a:rPr>
                        <a:t>5,893 (84.5%)</a:t>
                      </a:r>
                      <a:endParaRPr lang="en-K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18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362262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98BF-8ECF-A505-2FAD-25D44B96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2/3</a:t>
            </a:r>
            <a:r>
              <a:rPr lang="ko-KR" altLang="en-US" sz="4000" dirty="0"/>
              <a:t>차 </a:t>
            </a:r>
            <a:r>
              <a:rPr lang="en-US" altLang="ko-KR" sz="4000" dirty="0"/>
              <a:t>S</a:t>
            </a:r>
            <a:r>
              <a:rPr lang="ko-KR" altLang="en-US" sz="4000" dirty="0"/>
              <a:t>항체 역가에 따른 감염 상대위험도</a:t>
            </a:r>
            <a:endParaRPr lang="en-KR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63FEE3-DA65-2033-7A05-B426D66AC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highlight>
                  <a:srgbClr val="FFFF00"/>
                </a:highlight>
              </a:rPr>
              <a:t>분석대상자</a:t>
            </a:r>
            <a:r>
              <a:rPr lang="en-US" altLang="ko-KR" sz="2400" dirty="0"/>
              <a:t>: S</a:t>
            </a:r>
            <a:r>
              <a:rPr lang="ko-KR" altLang="en-US" sz="2400" dirty="0"/>
              <a:t>항체 </a:t>
            </a:r>
            <a:r>
              <a:rPr lang="en-US" altLang="ko-KR" sz="2400" dirty="0"/>
              <a:t>0.8U/mL </a:t>
            </a:r>
            <a:r>
              <a:rPr lang="ko-KR" altLang="en-US" sz="2400" dirty="0"/>
              <a:t>이상 </a:t>
            </a:r>
            <a:r>
              <a:rPr lang="en-US" altLang="ko-KR" sz="2400" dirty="0"/>
              <a:t>&amp; 2/3</a:t>
            </a:r>
            <a:r>
              <a:rPr lang="ko-KR" altLang="en-US" sz="2400" dirty="0"/>
              <a:t>차 조사 이후로 </a:t>
            </a:r>
            <a:r>
              <a:rPr lang="ko-KR" altLang="en-US" sz="2400" dirty="0" err="1"/>
              <a:t>백신접종력</a:t>
            </a:r>
            <a:r>
              <a:rPr lang="ko-KR" altLang="en-US" sz="2400" dirty="0"/>
              <a:t> 없음</a:t>
            </a:r>
            <a:r>
              <a:rPr lang="en-US" altLang="ko-KR" sz="2400" dirty="0"/>
              <a:t> </a:t>
            </a:r>
            <a:r>
              <a:rPr lang="ko-KR" altLang="en-US" sz="2400" dirty="0"/>
              <a:t> </a:t>
            </a:r>
            <a:r>
              <a:rPr lang="en-US" altLang="ko-KR" sz="2400" dirty="0"/>
              <a:t>&amp;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확진이력</a:t>
            </a:r>
            <a:r>
              <a:rPr lang="ko-KR" altLang="en-US" sz="2400" dirty="0"/>
              <a:t> 알 수 있는 사람</a:t>
            </a:r>
            <a:r>
              <a:rPr lang="en-US" altLang="ko-KR" sz="2400" dirty="0"/>
              <a:t> </a:t>
            </a:r>
            <a:r>
              <a:rPr lang="en-US" altLang="ko-KR" sz="2400" dirty="0">
                <a:highlight>
                  <a:srgbClr val="00FFFF"/>
                </a:highlight>
              </a:rPr>
              <a:t>7,185</a:t>
            </a:r>
            <a:r>
              <a:rPr lang="ko-KR" altLang="en-US" sz="2400" dirty="0">
                <a:highlight>
                  <a:srgbClr val="00FFFF"/>
                </a:highlight>
              </a:rPr>
              <a:t>명</a:t>
            </a:r>
            <a:endParaRPr lang="en-US" altLang="ko-KR" sz="2400" dirty="0">
              <a:highlight>
                <a:srgbClr val="00FFFF"/>
              </a:highlight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highlight>
                  <a:srgbClr val="FFFF00"/>
                </a:highlight>
              </a:rPr>
              <a:t>2/3</a:t>
            </a:r>
            <a:r>
              <a:rPr lang="ko-KR" altLang="en-US" sz="2400" dirty="0">
                <a:highlight>
                  <a:srgbClr val="FFFF00"/>
                </a:highlight>
              </a:rPr>
              <a:t>차 조사 </a:t>
            </a:r>
            <a:r>
              <a:rPr lang="en-US" altLang="ko-KR" sz="2400" dirty="0">
                <a:highlight>
                  <a:srgbClr val="FFFF00"/>
                </a:highlight>
              </a:rPr>
              <a:t>S</a:t>
            </a:r>
            <a:r>
              <a:rPr lang="ko-KR" altLang="en-US" sz="2400" dirty="0">
                <a:highlight>
                  <a:srgbClr val="FFFF00"/>
                </a:highlight>
              </a:rPr>
              <a:t>항체 역가</a:t>
            </a:r>
            <a:r>
              <a:rPr lang="ko-KR" altLang="en-US" sz="2400" dirty="0"/>
              <a:t>를 </a:t>
            </a:r>
            <a:r>
              <a:rPr lang="en-US" altLang="ko-KR" sz="2400" dirty="0"/>
              <a:t>2,000 </a:t>
            </a:r>
            <a:r>
              <a:rPr lang="en-US" sz="24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Apple Symbols" panose="02000000000000000000" pitchFamily="2" charset="-79"/>
              </a:rPr>
              <a:t>U/mL</a:t>
            </a:r>
            <a:r>
              <a:rPr lang="ko-KR" altLang="en-US" sz="2400" dirty="0"/>
              <a:t>단위로 </a:t>
            </a:r>
            <a:r>
              <a:rPr lang="en-US" altLang="ko-KR" sz="2400" dirty="0"/>
              <a:t>10</a:t>
            </a:r>
            <a:r>
              <a:rPr lang="ko-KR" altLang="en-US" sz="2400" dirty="0"/>
              <a:t>개 집단으로 </a:t>
            </a:r>
            <a:r>
              <a:rPr lang="ko-KR" altLang="en-US" sz="2400" dirty="0" err="1"/>
              <a:t>범주화하여</a:t>
            </a:r>
            <a:r>
              <a:rPr lang="ko-KR" altLang="en-US" sz="2400" dirty="0"/>
              <a:t> </a:t>
            </a:r>
            <a:r>
              <a:rPr lang="en-US" altLang="ko-KR" sz="2400" dirty="0"/>
              <a:t>2/3</a:t>
            </a:r>
            <a:r>
              <a:rPr lang="ko-KR" altLang="en-US" sz="2400" dirty="0"/>
              <a:t>차 조사 이후 누적발생률을 산출하였고</a:t>
            </a:r>
            <a:r>
              <a:rPr lang="en-US" altLang="ko-KR" sz="2400" dirty="0"/>
              <a:t>, S</a:t>
            </a:r>
            <a:r>
              <a:rPr lang="ko-KR" altLang="en-US" sz="2400" dirty="0"/>
              <a:t>항체가 가장 </a:t>
            </a:r>
            <a:r>
              <a:rPr lang="ko-KR" altLang="en-US" sz="2400" dirty="0" err="1"/>
              <a:t>높은집단을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비교집단으로하여</a:t>
            </a:r>
            <a:r>
              <a:rPr lang="ko-KR" altLang="en-US" sz="2400" dirty="0"/>
              <a:t> 감염 위험도 산출</a:t>
            </a:r>
            <a:endParaRPr lang="en-US" altLang="ko-KR" sz="2400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최초감염</a:t>
            </a:r>
            <a:r>
              <a:rPr lang="en-US" altLang="ko-KR" sz="2000" dirty="0"/>
              <a:t>: 2/3</a:t>
            </a:r>
            <a:r>
              <a:rPr lang="ko-KR" altLang="en-US" sz="2000" dirty="0"/>
              <a:t>차 조사 이전에 질병관리청 연계된 </a:t>
            </a:r>
            <a:r>
              <a:rPr lang="ko-KR" altLang="en-US" sz="2000" dirty="0" err="1"/>
              <a:t>확진이력이</a:t>
            </a:r>
            <a:r>
              <a:rPr lang="ko-KR" altLang="en-US" sz="2000" dirty="0"/>
              <a:t> 없고</a:t>
            </a:r>
            <a:r>
              <a:rPr lang="en-US" altLang="ko-KR" sz="2000" dirty="0"/>
              <a:t>, 4</a:t>
            </a:r>
            <a:r>
              <a:rPr lang="ko-KR" altLang="en-US" sz="2000" dirty="0"/>
              <a:t>차 설문조사 문항에서 지난 조사 이후 </a:t>
            </a:r>
            <a:r>
              <a:rPr lang="ko-KR" altLang="en-US" sz="2000" dirty="0" err="1"/>
              <a:t>확진된</a:t>
            </a:r>
            <a:r>
              <a:rPr lang="ko-KR" altLang="en-US" sz="2000" dirty="0"/>
              <a:t> 적이 있다고 응답한 경우</a:t>
            </a:r>
            <a:endParaRPr lang="en-US" altLang="ko-KR" sz="2000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재감염</a:t>
            </a:r>
            <a:r>
              <a:rPr lang="en-US" altLang="ko-KR" sz="2000" dirty="0"/>
              <a:t>: 2/3</a:t>
            </a:r>
            <a:r>
              <a:rPr lang="ko-KR" altLang="en-US" sz="2000" dirty="0"/>
              <a:t>차 조사 이전에 질병관리청 연계된 </a:t>
            </a:r>
            <a:r>
              <a:rPr lang="ko-KR" altLang="en-US" sz="2000" dirty="0" err="1"/>
              <a:t>확진이력이</a:t>
            </a:r>
            <a:r>
              <a:rPr lang="ko-KR" altLang="en-US" sz="2000" dirty="0"/>
              <a:t> 있고</a:t>
            </a:r>
            <a:r>
              <a:rPr lang="en-US" altLang="ko-KR" sz="2000" dirty="0"/>
              <a:t>, 4</a:t>
            </a:r>
            <a:r>
              <a:rPr lang="ko-KR" altLang="en-US" sz="2000" dirty="0"/>
              <a:t>차 설문조사 문항에서 지난 조사 이후 </a:t>
            </a:r>
            <a:r>
              <a:rPr lang="ko-KR" altLang="en-US" sz="2000" dirty="0" err="1"/>
              <a:t>확진된</a:t>
            </a:r>
            <a:r>
              <a:rPr lang="ko-KR" altLang="en-US" sz="2000" dirty="0"/>
              <a:t> 적이 있다고 응답한 경우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57654025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F505F5B-1122-ED59-D051-9ADC28F77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508077"/>
              </p:ext>
            </p:extLst>
          </p:nvPr>
        </p:nvGraphicFramePr>
        <p:xfrm>
          <a:off x="559432" y="942809"/>
          <a:ext cx="11232000" cy="4972382"/>
        </p:xfrm>
        <a:graphic>
          <a:graphicData uri="http://schemas.openxmlformats.org/drawingml/2006/table">
            <a:tbl>
              <a:tblPr/>
              <a:tblGrid>
                <a:gridCol w="1512000">
                  <a:extLst>
                    <a:ext uri="{9D8B030D-6E8A-4147-A177-3AD203B41FA5}">
                      <a16:colId xmlns:a16="http://schemas.microsoft.com/office/drawing/2014/main" val="2056459662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339813609"/>
                    </a:ext>
                  </a:extLst>
                </a:gridCol>
                <a:gridCol w="1908000">
                  <a:extLst>
                    <a:ext uri="{9D8B030D-6E8A-4147-A177-3AD203B41FA5}">
                      <a16:colId xmlns:a16="http://schemas.microsoft.com/office/drawing/2014/main" val="8607964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4102287568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4536685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385518156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54627951"/>
                    </a:ext>
                  </a:extLst>
                </a:gridCol>
              </a:tblGrid>
              <a:tr h="1463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S</a:t>
                      </a: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항체 역가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U/mL)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대상자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수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(%)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최초 감염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weighted % (95% CI)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재감염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weighted % (95% CI)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누적 감염자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비율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(weighted %)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최초 감염</a:t>
                      </a:r>
                      <a:endParaRPr lang="en-US" altLang="ko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상대위험도</a:t>
                      </a:r>
                      <a:endParaRPr lang="en-US" altLang="ko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누적 감염</a:t>
                      </a:r>
                      <a:endParaRPr lang="en-US" altLang="ko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상대위험도</a:t>
                      </a:r>
                      <a:endParaRPr lang="en-US" altLang="ko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149836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&lt;2,000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1,</a:t>
                      </a:r>
                      <a:r>
                        <a:rPr 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256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(17.5)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20.9 (18.3-23.7)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6.2 (4.8-8.0)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27.1 (24.3-30.1)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11.07 (7.72-15.89)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3.1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0</a:t>
                      </a:r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(2.46-3.9)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975947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2,000~3,999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703 (9.8)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9.6 (7.4-12.5)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9.1 (6.9-12.0)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18.8 (15.6-22.4)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5.11 (3.34-7.83)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2.15 (1.64-2.81)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774043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4,000~5,999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719 (10.0)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4.5 (3.0-6.6)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12.6 (9.8-15.9)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17.0 (13.9-20.7)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2.38 (1.42-3.97)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1.95 (1.47-2.59)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515745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6,000~7,999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657 (9.1)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3.6 (2.2-5.6)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9.9 (7.5-12.9)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13.4 (10.7-16.8)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1.89 (1.07-3.34)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1.54 (1.13-2.08)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01132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8,000~9,999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562 (7.8)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3.2 (1.8-5.4)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7.3 (5.3-10.0)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10.5 (8.0-13.7)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1.67 (0.88-3.17)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1.2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0</a:t>
                      </a:r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(0.86-1.68)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229315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10,000~11,999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495 (6.9)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3.4 (1.9-6.0)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7.6 (5.5-10.4)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11.0 (8.3-14.4)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1.80 (0.92-3.52)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1.26 (0.89-1.77)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816928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12,000~13,999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368 (5.1)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3.3 (1.7-6.1)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12.2 (8.9-16.6)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15.5 (11.7-20.2)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1.73 (0.84-3.55)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1.77 (1.26-2.48)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139556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14,000~15,999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372 (5.2)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3.0 (1.5-6.2)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6.9 (4.2-11.0)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9.9 (6.6-14.5)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1.62 (0.73-3.59)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1.13 (0.73-1.76)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088575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16,000~17,999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261 (3.6)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1.7 (0.7-4.3)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7.4 (4.5-12.1)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9.2 (5.9-14.1)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0.92 (0.35-2.43)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1.05 (0.65-1.7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0</a:t>
                      </a:r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681670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18,000≤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1,792 (24.9)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1.9 (1.3-2.6)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6.9 (5.4-8.8)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8.7 (7.1-10.7)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REF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REF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6946231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Total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7,185 (100)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8.3 (7.5-9.2)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9.9 (9.1-10.9)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18.3 (17.1-19.5)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-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-</a:t>
                      </a:r>
                    </a:p>
                  </a:txBody>
                  <a:tcPr marL="35973" marR="359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80490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FA9197-74EF-12BC-47B0-04F30248DF45}"/>
              </a:ext>
            </a:extLst>
          </p:cNvPr>
          <p:cNvSpPr txBox="1"/>
          <p:nvPr/>
        </p:nvSpPr>
        <p:spPr>
          <a:xfrm>
            <a:off x="85197" y="185518"/>
            <a:ext cx="10657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2/3</a:t>
            </a:r>
            <a:r>
              <a:rPr lang="ko-KR" altLang="en-US" sz="2400" b="1" dirty="0"/>
              <a:t>차 조사 </a:t>
            </a:r>
            <a:r>
              <a:rPr lang="en-US" altLang="ko-KR" sz="2400" b="1" dirty="0"/>
              <a:t>S</a:t>
            </a:r>
            <a:r>
              <a:rPr lang="ko-KR" altLang="en-US" sz="2400" b="1" dirty="0"/>
              <a:t>항체 역가에 따른 감염 상대위험도</a:t>
            </a:r>
            <a:r>
              <a:rPr lang="en-US" altLang="ko-KR" sz="2400" b="1" dirty="0"/>
              <a:t> (N=7,185) – </a:t>
            </a:r>
            <a:r>
              <a:rPr lang="ko-KR" altLang="en-US" sz="2400" b="1" dirty="0">
                <a:highlight>
                  <a:srgbClr val="FFFF00"/>
                </a:highlight>
              </a:rPr>
              <a:t>설문문항 활용</a:t>
            </a:r>
            <a:endParaRPr lang="en-US" altLang="ko-KR" sz="2000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D7E2C0-4432-3137-3941-7D2F1990517A}"/>
              </a:ext>
            </a:extLst>
          </p:cNvPr>
          <p:cNvSpPr txBox="1"/>
          <p:nvPr/>
        </p:nvSpPr>
        <p:spPr>
          <a:xfrm>
            <a:off x="468997" y="6026151"/>
            <a:ext cx="11412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KR" dirty="0"/>
              <a:t>재감염자의 경우 S항체역가 그룹별 특징이 두드러지게 보이지 않음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altLang="ko-KR" dirty="0"/>
              <a:t>12,000 ~ 13,999 </a:t>
            </a:r>
            <a:r>
              <a:rPr lang="ko-KR" altLang="en-US" dirty="0"/>
              <a:t>그룹의 상대위험도가 높고 이를 제외하고는 </a:t>
            </a:r>
            <a:r>
              <a:rPr lang="en-US" altLang="ko-KR" dirty="0"/>
              <a:t>dose-response</a:t>
            </a:r>
          </a:p>
        </p:txBody>
      </p:sp>
    </p:spTree>
    <p:extLst>
      <p:ext uri="{BB962C8B-B14F-4D97-AF65-F5344CB8AC3E}">
        <p14:creationId xmlns:p14="http://schemas.microsoft.com/office/powerpoint/2010/main" val="63184026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FA9197-74EF-12BC-47B0-04F30248DF45}"/>
              </a:ext>
            </a:extLst>
          </p:cNvPr>
          <p:cNvSpPr txBox="1"/>
          <p:nvPr/>
        </p:nvSpPr>
        <p:spPr>
          <a:xfrm>
            <a:off x="85197" y="185518"/>
            <a:ext cx="10657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2/3</a:t>
            </a:r>
            <a:r>
              <a:rPr lang="ko-KR" altLang="en-US" sz="2400" b="1" dirty="0"/>
              <a:t>차 조사 </a:t>
            </a:r>
            <a:r>
              <a:rPr lang="en-US" altLang="ko-KR" sz="2400" b="1" dirty="0"/>
              <a:t>S</a:t>
            </a:r>
            <a:r>
              <a:rPr lang="ko-KR" altLang="en-US" sz="2400" b="1" dirty="0"/>
              <a:t>항체 역가에 따른 감염 상대위험도</a:t>
            </a:r>
            <a:r>
              <a:rPr lang="en-US" altLang="ko-KR" sz="2400" b="1" dirty="0"/>
              <a:t> (N=7,185) – </a:t>
            </a:r>
            <a:r>
              <a:rPr lang="ko-KR" altLang="en-US" sz="2400" b="1" dirty="0">
                <a:highlight>
                  <a:srgbClr val="FFFF00"/>
                </a:highlight>
              </a:rPr>
              <a:t>설문문항 활용</a:t>
            </a:r>
            <a:endParaRPr lang="en-US" altLang="ko-KR" sz="2000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3E694-64EF-5E92-CE9B-7F3B03F02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7" y="2099608"/>
            <a:ext cx="5356598" cy="2658784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C7D6DEB-2ADF-F43C-9F79-B0A90F3D47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8430871"/>
              </p:ext>
            </p:extLst>
          </p:nvPr>
        </p:nvGraphicFramePr>
        <p:xfrm>
          <a:off x="5625296" y="362016"/>
          <a:ext cx="6656418" cy="3475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5C495E5-526D-143A-3536-3A1AF9CB07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6791953"/>
              </p:ext>
            </p:extLst>
          </p:nvPr>
        </p:nvGraphicFramePr>
        <p:xfrm>
          <a:off x="5761701" y="3837200"/>
          <a:ext cx="6108700" cy="2901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6EEDF7-EB3B-1056-719E-79AE7260EBBE}"/>
              </a:ext>
            </a:extLst>
          </p:cNvPr>
          <p:cNvCxnSpPr>
            <a:cxnSpLocks/>
          </p:cNvCxnSpPr>
          <p:nvPr/>
        </p:nvCxnSpPr>
        <p:spPr>
          <a:xfrm>
            <a:off x="6096000" y="5578997"/>
            <a:ext cx="5593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9D863E-DE03-6D97-D485-198AB92C6BDD}"/>
              </a:ext>
            </a:extLst>
          </p:cNvPr>
          <p:cNvCxnSpPr>
            <a:cxnSpLocks/>
          </p:cNvCxnSpPr>
          <p:nvPr/>
        </p:nvCxnSpPr>
        <p:spPr>
          <a:xfrm>
            <a:off x="5995688" y="2907174"/>
            <a:ext cx="60959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24784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31578-2A52-A181-5F96-9D1A5F8F0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7D2AA8E-1F5B-2FB1-9A11-E3B60B3669FB}"/>
              </a:ext>
            </a:extLst>
          </p:cNvPr>
          <p:cNvGraphicFramePr>
            <a:graphicFrameLocks/>
          </p:cNvGraphicFramePr>
          <p:nvPr/>
        </p:nvGraphicFramePr>
        <p:xfrm>
          <a:off x="1" y="1247223"/>
          <a:ext cx="11105764" cy="5071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62E07-9887-226E-4E37-0A4EF31BBE80}"/>
              </a:ext>
            </a:extLst>
          </p:cNvPr>
          <p:cNvSpPr/>
          <p:nvPr/>
        </p:nvSpPr>
        <p:spPr>
          <a:xfrm>
            <a:off x="466304" y="183246"/>
            <a:ext cx="11313352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Epidemic curve of COVID-19 in Korea</a:t>
            </a:r>
          </a:p>
          <a:p>
            <a:pPr algn="r"/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(2020.1.20.~2023.12.30.)</a:t>
            </a:r>
            <a:endParaRPr lang="ko-KR" altLang="ko-K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29DF2B-5C0F-F9BE-6568-3F43FE5AD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031D75-9661-EAAD-F1D1-E0C924A4754B}"/>
              </a:ext>
            </a:extLst>
          </p:cNvPr>
          <p:cNvSpPr/>
          <p:nvPr/>
        </p:nvSpPr>
        <p:spPr>
          <a:xfrm flipH="1" flipV="1">
            <a:off x="188258" y="228692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353473-4985-B240-9696-5C150AB89473}"/>
              </a:ext>
            </a:extLst>
          </p:cNvPr>
          <p:cNvSpPr/>
          <p:nvPr/>
        </p:nvSpPr>
        <p:spPr>
          <a:xfrm flipH="1" flipV="1">
            <a:off x="367552" y="228691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A50E307-DE89-9F86-F602-8969F18B000E}"/>
              </a:ext>
            </a:extLst>
          </p:cNvPr>
          <p:cNvSpPr txBox="1"/>
          <p:nvPr/>
        </p:nvSpPr>
        <p:spPr>
          <a:xfrm>
            <a:off x="5632546" y="1458302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9418F80-38B3-4680-EB82-700E85C9F9AD}"/>
              </a:ext>
            </a:extLst>
          </p:cNvPr>
          <p:cNvSpPr txBox="1"/>
          <p:nvPr/>
        </p:nvSpPr>
        <p:spPr>
          <a:xfrm>
            <a:off x="5840154" y="3039758"/>
            <a:ext cx="180940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altLang="ko-KR" sz="1100" b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 </a:t>
            </a:r>
            <a:r>
              <a:rPr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survey) 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Community-based seroprevalence survey</a:t>
            </a:r>
            <a:endParaRPr lang="ko-KR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0601C13E-D3BF-8AEF-ABA7-63FAD5029461}"/>
              </a:ext>
            </a:extLst>
          </p:cNvPr>
          <p:cNvSpPr/>
          <p:nvPr/>
        </p:nvSpPr>
        <p:spPr>
          <a:xfrm>
            <a:off x="6634777" y="3676139"/>
            <a:ext cx="238571" cy="276999"/>
          </a:xfrm>
          <a:prstGeom prst="downArrow">
            <a:avLst>
              <a:gd name="adj1" fmla="val 38235"/>
              <a:gd name="adj2" fmla="val 532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E5100C-169F-A8EC-5863-5B24141D1767}"/>
              </a:ext>
            </a:extLst>
          </p:cNvPr>
          <p:cNvSpPr txBox="1"/>
          <p:nvPr/>
        </p:nvSpPr>
        <p:spPr>
          <a:xfrm>
            <a:off x="7361938" y="3148881"/>
            <a:ext cx="14067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lang="en-US" altLang="ko-KR" sz="1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 </a:t>
            </a:r>
            <a:r>
              <a:rPr lang="en-US" altLang="ko-K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Follow-up survey</a:t>
            </a:r>
            <a:endParaRPr lang="ko-KR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20">
            <a:extLst>
              <a:ext uri="{FF2B5EF4-FFF2-40B4-BE49-F238E27FC236}">
                <a16:creationId xmlns:a16="http://schemas.microsoft.com/office/drawing/2014/main" id="{9A3B0E52-7A6D-1B4F-9C30-CDE9D3EEC895}"/>
              </a:ext>
            </a:extLst>
          </p:cNvPr>
          <p:cNvSpPr txBox="1"/>
          <p:nvPr/>
        </p:nvSpPr>
        <p:spPr>
          <a:xfrm>
            <a:off x="8517852" y="3904276"/>
            <a:ext cx="1605114" cy="60016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</a:t>
            </a:r>
            <a:r>
              <a:rPr lang="en-US" altLang="ko-KR" sz="11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 </a:t>
            </a:r>
            <a:r>
              <a:rPr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Community-based seroprevalence survey</a:t>
            </a:r>
            <a:endParaRPr lang="ko-KR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화살표: 아래쪽 65">
            <a:extLst>
              <a:ext uri="{FF2B5EF4-FFF2-40B4-BE49-F238E27FC236}">
                <a16:creationId xmlns:a16="http://schemas.microsoft.com/office/drawing/2014/main" id="{F962BC2C-825B-937F-01E8-233826CC83AA}"/>
              </a:ext>
            </a:extLst>
          </p:cNvPr>
          <p:cNvSpPr/>
          <p:nvPr/>
        </p:nvSpPr>
        <p:spPr>
          <a:xfrm>
            <a:off x="9188745" y="4585061"/>
            <a:ext cx="263328" cy="277001"/>
          </a:xfrm>
          <a:prstGeom prst="downArrow">
            <a:avLst>
              <a:gd name="adj1" fmla="val 38235"/>
              <a:gd name="adj2" fmla="val 532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7" name="TextBox 20">
            <a:extLst>
              <a:ext uri="{FF2B5EF4-FFF2-40B4-BE49-F238E27FC236}">
                <a16:creationId xmlns:a16="http://schemas.microsoft.com/office/drawing/2014/main" id="{6FF95A3B-7A35-A88D-78B2-C4A1A2A32F5E}"/>
              </a:ext>
            </a:extLst>
          </p:cNvPr>
          <p:cNvSpPr txBox="1"/>
          <p:nvPr/>
        </p:nvSpPr>
        <p:spPr>
          <a:xfrm>
            <a:off x="11013245" y="2384191"/>
            <a:ext cx="12273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</a:t>
            </a:r>
            <a:r>
              <a:rPr lang="en-US" altLang="ko-KR" sz="11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Follow-up survey</a:t>
            </a:r>
          </a:p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( 12/4~12/27 )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화살표: 아래쪽 67">
            <a:extLst>
              <a:ext uri="{FF2B5EF4-FFF2-40B4-BE49-F238E27FC236}">
                <a16:creationId xmlns:a16="http://schemas.microsoft.com/office/drawing/2014/main" id="{7B61BB16-19BC-A4DA-EFF8-BB7D27D63B54}"/>
              </a:ext>
            </a:extLst>
          </p:cNvPr>
          <p:cNvSpPr/>
          <p:nvPr/>
        </p:nvSpPr>
        <p:spPr>
          <a:xfrm>
            <a:off x="11515308" y="2982844"/>
            <a:ext cx="263328" cy="277001"/>
          </a:xfrm>
          <a:prstGeom prst="downArrow">
            <a:avLst>
              <a:gd name="adj1" fmla="val 38235"/>
              <a:gd name="adj2" fmla="val 532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rgbClr val="1E0DFB"/>
              </a:solidFill>
            </a:endParaRPr>
          </a:p>
        </p:txBody>
      </p:sp>
      <p:sp>
        <p:nvSpPr>
          <p:cNvPr id="5" name="오른쪽 중괄호 4">
            <a:extLst>
              <a:ext uri="{FF2B5EF4-FFF2-40B4-BE49-F238E27FC236}">
                <a16:creationId xmlns:a16="http://schemas.microsoft.com/office/drawing/2014/main" id="{EE282EC3-DE05-6BEE-1207-08D7129141C8}"/>
              </a:ext>
            </a:extLst>
          </p:cNvPr>
          <p:cNvSpPr/>
          <p:nvPr/>
        </p:nvSpPr>
        <p:spPr>
          <a:xfrm rot="16200000">
            <a:off x="2397328" y="3540019"/>
            <a:ext cx="388827" cy="3604922"/>
          </a:xfrm>
          <a:prstGeom prst="rightBrace">
            <a:avLst>
              <a:gd name="adj1" fmla="val 8333"/>
              <a:gd name="adj2" fmla="val 49489"/>
            </a:avLst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위쪽 16">
            <a:extLst>
              <a:ext uri="{FF2B5EF4-FFF2-40B4-BE49-F238E27FC236}">
                <a16:creationId xmlns:a16="http://schemas.microsoft.com/office/drawing/2014/main" id="{E2F190DD-1540-393F-6616-276C7AD8EA13}"/>
              </a:ext>
            </a:extLst>
          </p:cNvPr>
          <p:cNvSpPr/>
          <p:nvPr/>
        </p:nvSpPr>
        <p:spPr>
          <a:xfrm>
            <a:off x="2400483" y="4802857"/>
            <a:ext cx="357725" cy="300796"/>
          </a:xfrm>
          <a:prstGeom prst="up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DEE3F1A8-079A-6537-AB7D-7D68B0F3D7C3}"/>
              </a:ext>
            </a:extLst>
          </p:cNvPr>
          <p:cNvSpPr/>
          <p:nvPr/>
        </p:nvSpPr>
        <p:spPr>
          <a:xfrm>
            <a:off x="5272288" y="1757010"/>
            <a:ext cx="108000" cy="108000"/>
          </a:xfrm>
          <a:prstGeom prst="diamond">
            <a:avLst/>
          </a:prstGeom>
          <a:solidFill>
            <a:schemeClr val="accent4"/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A33911F-6A35-A182-7961-D56EA7B40E8D}"/>
              </a:ext>
            </a:extLst>
          </p:cNvPr>
          <p:cNvCxnSpPr>
            <a:cxnSpLocks/>
          </p:cNvCxnSpPr>
          <p:nvPr/>
        </p:nvCxnSpPr>
        <p:spPr>
          <a:xfrm flipH="1">
            <a:off x="5371968" y="1601144"/>
            <a:ext cx="285883" cy="9494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0140F03-2544-00C1-DFA4-F171DA9E1384}"/>
              </a:ext>
            </a:extLst>
          </p:cNvPr>
          <p:cNvSpPr txBox="1"/>
          <p:nvPr/>
        </p:nvSpPr>
        <p:spPr>
          <a:xfrm>
            <a:off x="1337268" y="3381981"/>
            <a:ext cx="511119" cy="21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5683E1-7645-9A1A-8B2E-CBE3F284A90A}"/>
              </a:ext>
            </a:extLst>
          </p:cNvPr>
          <p:cNvSpPr txBox="1"/>
          <p:nvPr/>
        </p:nvSpPr>
        <p:spPr>
          <a:xfrm>
            <a:off x="2148367" y="3355062"/>
            <a:ext cx="511119" cy="21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165AA2D-11D5-DE36-07C7-267B230BC189}"/>
              </a:ext>
            </a:extLst>
          </p:cNvPr>
          <p:cNvSpPr txBox="1"/>
          <p:nvPr/>
        </p:nvSpPr>
        <p:spPr>
          <a:xfrm>
            <a:off x="2679603" y="3213130"/>
            <a:ext cx="511119" cy="21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BD50848-768B-581E-BC37-04D6E587A628}"/>
              </a:ext>
            </a:extLst>
          </p:cNvPr>
          <p:cNvCxnSpPr>
            <a:cxnSpLocks/>
          </p:cNvCxnSpPr>
          <p:nvPr/>
        </p:nvCxnSpPr>
        <p:spPr>
          <a:xfrm flipH="1">
            <a:off x="1420460" y="3734916"/>
            <a:ext cx="59573" cy="26439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435FB642-4001-DDEE-1B6E-DE441FD355F1}"/>
              </a:ext>
            </a:extLst>
          </p:cNvPr>
          <p:cNvSpPr/>
          <p:nvPr/>
        </p:nvSpPr>
        <p:spPr>
          <a:xfrm>
            <a:off x="1383291" y="4020279"/>
            <a:ext cx="57819" cy="63288"/>
          </a:xfrm>
          <a:prstGeom prst="diamond">
            <a:avLst/>
          </a:prstGeom>
          <a:solidFill>
            <a:schemeClr val="accent4"/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758BC8E-D616-3FE7-2BA6-8BAADB6025D5}"/>
              </a:ext>
            </a:extLst>
          </p:cNvPr>
          <p:cNvCxnSpPr>
            <a:cxnSpLocks/>
          </p:cNvCxnSpPr>
          <p:nvPr/>
        </p:nvCxnSpPr>
        <p:spPr>
          <a:xfrm flipH="1">
            <a:off x="2178973" y="3731538"/>
            <a:ext cx="99083" cy="35193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FD254B91-1852-C72A-59DD-9875BF1ABC75}"/>
              </a:ext>
            </a:extLst>
          </p:cNvPr>
          <p:cNvSpPr/>
          <p:nvPr/>
        </p:nvSpPr>
        <p:spPr>
          <a:xfrm>
            <a:off x="2149962" y="4108901"/>
            <a:ext cx="57819" cy="63288"/>
          </a:xfrm>
          <a:prstGeom prst="diamond">
            <a:avLst/>
          </a:prstGeom>
          <a:solidFill>
            <a:schemeClr val="accent4"/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1C46BE0-21CB-8197-57E5-CD37589A3183}"/>
              </a:ext>
            </a:extLst>
          </p:cNvPr>
          <p:cNvSpPr/>
          <p:nvPr/>
        </p:nvSpPr>
        <p:spPr>
          <a:xfrm>
            <a:off x="2709136" y="3887329"/>
            <a:ext cx="57819" cy="63288"/>
          </a:xfrm>
          <a:prstGeom prst="diamond">
            <a:avLst/>
          </a:prstGeom>
          <a:solidFill>
            <a:schemeClr val="accent4"/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5FB30D9-33A2-9DBC-D754-4849F9773901}"/>
              </a:ext>
            </a:extLst>
          </p:cNvPr>
          <p:cNvCxnSpPr>
            <a:cxnSpLocks/>
          </p:cNvCxnSpPr>
          <p:nvPr/>
        </p:nvCxnSpPr>
        <p:spPr>
          <a:xfrm flipH="1">
            <a:off x="2742797" y="3655613"/>
            <a:ext cx="52857" cy="20290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C97A3B2-9805-D9D6-A5C5-8F7086B67D7D}"/>
              </a:ext>
            </a:extLst>
          </p:cNvPr>
          <p:cNvSpPr txBox="1"/>
          <p:nvPr/>
        </p:nvSpPr>
        <p:spPr>
          <a:xfrm>
            <a:off x="4526685" y="1979934"/>
            <a:ext cx="511119" cy="21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2BAC52-09FB-EDE7-8FA1-9BF1128C7A1A}"/>
              </a:ext>
            </a:extLst>
          </p:cNvPr>
          <p:cNvCxnSpPr>
            <a:cxnSpLocks/>
          </p:cNvCxnSpPr>
          <p:nvPr/>
        </p:nvCxnSpPr>
        <p:spPr>
          <a:xfrm flipH="1">
            <a:off x="4340913" y="2084088"/>
            <a:ext cx="229578" cy="8345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19A2787B-C409-653B-DB06-BA431FB0094B}"/>
              </a:ext>
            </a:extLst>
          </p:cNvPr>
          <p:cNvSpPr txBox="1"/>
          <p:nvPr/>
        </p:nvSpPr>
        <p:spPr>
          <a:xfrm>
            <a:off x="6897306" y="3917809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18F3D74-D99D-47F3-93C9-82AA4461E7D6}"/>
              </a:ext>
            </a:extLst>
          </p:cNvPr>
          <p:cNvSpPr txBox="1"/>
          <p:nvPr/>
        </p:nvSpPr>
        <p:spPr>
          <a:xfrm>
            <a:off x="8102192" y="4146080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DFE1DF3D-0AD1-950F-62AE-48B8FD824564}"/>
              </a:ext>
            </a:extLst>
          </p:cNvPr>
          <p:cNvCxnSpPr>
            <a:cxnSpLocks/>
          </p:cNvCxnSpPr>
          <p:nvPr/>
        </p:nvCxnSpPr>
        <p:spPr>
          <a:xfrm flipH="1">
            <a:off x="8241699" y="4415411"/>
            <a:ext cx="74183" cy="30079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CFBCA509-D93E-0204-C135-807B3C289A45}"/>
              </a:ext>
            </a:extLst>
          </p:cNvPr>
          <p:cNvSpPr/>
          <p:nvPr/>
        </p:nvSpPr>
        <p:spPr>
          <a:xfrm>
            <a:off x="6847930" y="4315971"/>
            <a:ext cx="108000" cy="108000"/>
          </a:xfrm>
          <a:prstGeom prst="diamond">
            <a:avLst/>
          </a:prstGeom>
          <a:solidFill>
            <a:schemeClr val="accent4"/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3BDC994E-9A1C-3060-4FEF-ED3EF5C82512}"/>
              </a:ext>
            </a:extLst>
          </p:cNvPr>
          <p:cNvSpPr/>
          <p:nvPr/>
        </p:nvSpPr>
        <p:spPr>
          <a:xfrm>
            <a:off x="8186593" y="4798590"/>
            <a:ext cx="108000" cy="108000"/>
          </a:xfrm>
          <a:prstGeom prst="diamond">
            <a:avLst/>
          </a:prstGeom>
          <a:solidFill>
            <a:schemeClr val="accent4"/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E8B610-079D-0371-72EE-A139B768EBE8}"/>
              </a:ext>
            </a:extLst>
          </p:cNvPr>
          <p:cNvSpPr txBox="1"/>
          <p:nvPr/>
        </p:nvSpPr>
        <p:spPr>
          <a:xfrm>
            <a:off x="9278666" y="4651224"/>
            <a:ext cx="983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1E0DFB"/>
                </a:solidFill>
              </a:rPr>
              <a:t>‘23.5.</a:t>
            </a:r>
          </a:p>
          <a:p>
            <a:pPr algn="ctr"/>
            <a:r>
              <a:rPr lang="en-US" altLang="ko-KR" sz="800" b="1" dirty="0">
                <a:solidFill>
                  <a:srgbClr val="1E0DFB"/>
                </a:solidFill>
              </a:rPr>
              <a:t>2</a:t>
            </a:r>
            <a:r>
              <a:rPr lang="ko-KR" altLang="en-US" sz="800" b="1" dirty="0" err="1">
                <a:solidFill>
                  <a:srgbClr val="1E0DFB"/>
                </a:solidFill>
              </a:rPr>
              <a:t>가백신</a:t>
            </a:r>
            <a:r>
              <a:rPr lang="ko-KR" altLang="en-US" sz="800" b="1" dirty="0">
                <a:solidFill>
                  <a:srgbClr val="1E0DFB"/>
                </a:solidFill>
              </a:rPr>
              <a:t> 접종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A8741-69DA-34CD-11EA-DCAE9981B8D5}"/>
              </a:ext>
            </a:extLst>
          </p:cNvPr>
          <p:cNvSpPr txBox="1"/>
          <p:nvPr/>
        </p:nvSpPr>
        <p:spPr>
          <a:xfrm>
            <a:off x="10502748" y="2920639"/>
            <a:ext cx="894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1E0DFB"/>
                </a:solidFill>
              </a:rPr>
              <a:t>‘23.10.</a:t>
            </a:r>
          </a:p>
          <a:p>
            <a:pPr algn="ctr"/>
            <a:r>
              <a:rPr lang="en-US" altLang="ko-KR" sz="800" b="1" dirty="0">
                <a:solidFill>
                  <a:srgbClr val="1E0DFB"/>
                </a:solidFill>
              </a:rPr>
              <a:t>XBB </a:t>
            </a:r>
            <a:r>
              <a:rPr lang="ko-KR" altLang="en-US" sz="800" b="1" dirty="0">
                <a:solidFill>
                  <a:srgbClr val="1E0DFB"/>
                </a:solidFill>
              </a:rPr>
              <a:t>백신 접종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96030E-01CD-4776-698A-F352F4D276A6}"/>
              </a:ext>
            </a:extLst>
          </p:cNvPr>
          <p:cNvSpPr txBox="1"/>
          <p:nvPr/>
        </p:nvSpPr>
        <p:spPr>
          <a:xfrm>
            <a:off x="3448691" y="2812629"/>
            <a:ext cx="938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1E0DFB"/>
                </a:solidFill>
              </a:rPr>
              <a:t>’21.10.</a:t>
            </a:r>
          </a:p>
          <a:p>
            <a:pPr algn="ctr"/>
            <a:r>
              <a:rPr lang="ko-KR" altLang="en-US" sz="800" b="1" dirty="0">
                <a:solidFill>
                  <a:srgbClr val="1E0DFB"/>
                </a:solidFill>
              </a:rPr>
              <a:t>부스터 샷 접종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3CA3431-8B8D-C5A1-C10C-2F0E3495E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748" y="2767194"/>
            <a:ext cx="2615163" cy="1889950"/>
          </a:xfrm>
          <a:prstGeom prst="rect">
            <a:avLst/>
          </a:prstGeom>
          <a:ln>
            <a:solidFill>
              <a:schemeClr val="accent3"/>
            </a:solidFill>
            <a:prstDash val="dash"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48F3C0-341B-49DC-21F8-2AC78B954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1604" y="5481424"/>
            <a:ext cx="828052" cy="828052"/>
          </a:xfrm>
          <a:prstGeom prst="rect">
            <a:avLst/>
          </a:prstGeom>
        </p:spPr>
      </p:pic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id="{557B9078-B268-8946-801E-9ABF8D050E9C}"/>
              </a:ext>
            </a:extLst>
          </p:cNvPr>
          <p:cNvSpPr/>
          <p:nvPr/>
        </p:nvSpPr>
        <p:spPr>
          <a:xfrm rot="16200000">
            <a:off x="11258705" y="4766720"/>
            <a:ext cx="388827" cy="1152001"/>
          </a:xfrm>
          <a:prstGeom prst="rightBrace">
            <a:avLst>
              <a:gd name="adj1" fmla="val 8333"/>
              <a:gd name="adj2" fmla="val 49489"/>
            </a:avLst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화살표: 위쪽 20">
            <a:extLst>
              <a:ext uri="{FF2B5EF4-FFF2-40B4-BE49-F238E27FC236}">
                <a16:creationId xmlns:a16="http://schemas.microsoft.com/office/drawing/2014/main" id="{B114C72A-EA8C-10FC-1681-C95FA4E6C16F}"/>
              </a:ext>
            </a:extLst>
          </p:cNvPr>
          <p:cNvSpPr/>
          <p:nvPr/>
        </p:nvSpPr>
        <p:spPr>
          <a:xfrm>
            <a:off x="11276643" y="4807370"/>
            <a:ext cx="357725" cy="300796"/>
          </a:xfrm>
          <a:prstGeom prst="up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FCF8E46-15FC-0991-9776-D593CE51FC66}"/>
              </a:ext>
            </a:extLst>
          </p:cNvPr>
          <p:cNvSpPr txBox="1"/>
          <p:nvPr/>
        </p:nvSpPr>
        <p:spPr>
          <a:xfrm>
            <a:off x="10713868" y="5295407"/>
            <a:ext cx="149222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표본감시체계전환 </a:t>
            </a:r>
            <a:endParaRPr lang="en-US" altLang="ko-KR" sz="1000" b="1" dirty="0">
              <a:solidFill>
                <a:srgbClr val="7030A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9B343D6-7A99-4326-9774-E31DD02A6A75}"/>
              </a:ext>
            </a:extLst>
          </p:cNvPr>
          <p:cNvCxnSpPr>
            <a:cxnSpLocks/>
          </p:cNvCxnSpPr>
          <p:nvPr/>
        </p:nvCxnSpPr>
        <p:spPr>
          <a:xfrm flipV="1">
            <a:off x="4081732" y="3219865"/>
            <a:ext cx="0" cy="42005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차트 39">
            <a:extLst>
              <a:ext uri="{FF2B5EF4-FFF2-40B4-BE49-F238E27FC236}">
                <a16:creationId xmlns:a16="http://schemas.microsoft.com/office/drawing/2014/main" id="{21800372-FE71-6F16-17B1-D4FA6BFE451B}"/>
              </a:ext>
            </a:extLst>
          </p:cNvPr>
          <p:cNvGraphicFramePr>
            <a:graphicFrameLocks/>
          </p:cNvGraphicFramePr>
          <p:nvPr/>
        </p:nvGraphicFramePr>
        <p:xfrm>
          <a:off x="764490" y="2110049"/>
          <a:ext cx="3629713" cy="2635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521162B-B71F-AA52-6025-08939FC2B50F}"/>
              </a:ext>
            </a:extLst>
          </p:cNvPr>
          <p:cNvCxnSpPr>
            <a:cxnSpLocks/>
          </p:cNvCxnSpPr>
          <p:nvPr/>
        </p:nvCxnSpPr>
        <p:spPr>
          <a:xfrm flipV="1">
            <a:off x="9782364" y="5028880"/>
            <a:ext cx="0" cy="32400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9C8367B-431A-180E-B704-CA00254D06E4}"/>
              </a:ext>
            </a:extLst>
          </p:cNvPr>
          <p:cNvCxnSpPr>
            <a:cxnSpLocks/>
          </p:cNvCxnSpPr>
          <p:nvPr/>
        </p:nvCxnSpPr>
        <p:spPr>
          <a:xfrm flipV="1">
            <a:off x="10935084" y="3267570"/>
            <a:ext cx="0" cy="18000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2A2E89C-79D8-174A-5E46-5AE0DF08F743}"/>
              </a:ext>
            </a:extLst>
          </p:cNvPr>
          <p:cNvCxnSpPr>
            <a:cxnSpLocks/>
          </p:cNvCxnSpPr>
          <p:nvPr/>
        </p:nvCxnSpPr>
        <p:spPr>
          <a:xfrm flipH="1">
            <a:off x="6939078" y="4140545"/>
            <a:ext cx="74183" cy="1591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87C5B90A-45F0-85E2-FFDD-8243D9DC2E0F}"/>
              </a:ext>
            </a:extLst>
          </p:cNvPr>
          <p:cNvSpPr/>
          <p:nvPr/>
        </p:nvSpPr>
        <p:spPr>
          <a:xfrm>
            <a:off x="7921676" y="3655613"/>
            <a:ext cx="238571" cy="276999"/>
          </a:xfrm>
          <a:prstGeom prst="downArrow">
            <a:avLst>
              <a:gd name="adj1" fmla="val 38235"/>
              <a:gd name="adj2" fmla="val 532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775902A-7B8F-70FA-46A9-6058A439D150}"/>
              </a:ext>
            </a:extLst>
          </p:cNvPr>
          <p:cNvGrpSpPr/>
          <p:nvPr/>
        </p:nvGrpSpPr>
        <p:grpSpPr>
          <a:xfrm>
            <a:off x="685311" y="6270421"/>
            <a:ext cx="11195439" cy="312337"/>
            <a:chOff x="669141" y="1240361"/>
            <a:chExt cx="11015014" cy="312337"/>
          </a:xfrm>
        </p:grpSpPr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5E1B4819-5A3E-F7C4-E91E-A59F59BB2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141" y="1240361"/>
              <a:ext cx="4432105" cy="31233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DAB4DF-D938-30EA-67DA-C3BC4557F025}"/>
                </a:ext>
              </a:extLst>
            </p:cNvPr>
            <p:cNvSpPr/>
            <p:nvPr/>
          </p:nvSpPr>
          <p:spPr>
            <a:xfrm>
              <a:off x="4951489" y="1268452"/>
              <a:ext cx="6732666" cy="284246"/>
            </a:xfrm>
            <a:prstGeom prst="rect">
              <a:avLst/>
            </a:prstGeom>
            <a:gradFill flip="none" rotWithShape="1">
              <a:gsLst>
                <a:gs pos="70000">
                  <a:srgbClr val="E37077"/>
                </a:gs>
                <a:gs pos="100000">
                  <a:srgbClr val="FF0B00"/>
                </a:gs>
                <a:gs pos="0">
                  <a:srgbClr val="8322A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0" rtlCol="0" anchor="ctr" anchorCtr="1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FC7FF896-877E-5175-AFFB-2692E1846FD7}"/>
              </a:ext>
            </a:extLst>
          </p:cNvPr>
          <p:cNvSpPr txBox="1"/>
          <p:nvPr/>
        </p:nvSpPr>
        <p:spPr>
          <a:xfrm>
            <a:off x="7126495" y="6315168"/>
            <a:ext cx="8073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XBB</a:t>
            </a:r>
            <a:endParaRPr lang="ko-KR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EC4A566-F229-6F46-3CC7-5ED15E5C07E7}"/>
              </a:ext>
            </a:extLst>
          </p:cNvPr>
          <p:cNvSpPr txBox="1"/>
          <p:nvPr/>
        </p:nvSpPr>
        <p:spPr>
          <a:xfrm>
            <a:off x="8473807" y="6315168"/>
            <a:ext cx="8073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EG.5</a:t>
            </a:r>
            <a:endParaRPr lang="ko-KR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05777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F7BDDB-CFFF-B7DB-AADD-E973A0D61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</a:t>
            </a:r>
            <a:r>
              <a:rPr lang="en-US" altLang="ko-KR" dirty="0"/>
              <a:t>19 </a:t>
            </a:r>
            <a:r>
              <a:rPr lang="ko-KR" altLang="en-US" dirty="0"/>
              <a:t>장기후유증 유병률</a:t>
            </a:r>
            <a:endParaRPr lang="en-K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36C8D9-A349-D161-533F-63E65A14F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984551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3BDCD46E-75D3-BA3C-D5BF-66FE87AC4E3F}"/>
              </a:ext>
            </a:extLst>
          </p:cNvPr>
          <p:cNvGrpSpPr/>
          <p:nvPr/>
        </p:nvGrpSpPr>
        <p:grpSpPr>
          <a:xfrm>
            <a:off x="188258" y="77757"/>
            <a:ext cx="4973289" cy="1077218"/>
            <a:chOff x="188258" y="77757"/>
            <a:chExt cx="11280593" cy="107721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2E5C9BC-8710-B480-8267-86A8CEDE2CE2}"/>
                </a:ext>
              </a:extLst>
            </p:cNvPr>
            <p:cNvSpPr/>
            <p:nvPr/>
          </p:nvSpPr>
          <p:spPr>
            <a:xfrm flipH="1" flipV="1">
              <a:off x="188258" y="228692"/>
              <a:ext cx="116541" cy="7753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78569A-7AF6-0919-0E1A-D059EFFBA64E}"/>
                </a:ext>
              </a:extLst>
            </p:cNvPr>
            <p:cNvSpPr txBox="1"/>
            <p:nvPr/>
          </p:nvSpPr>
          <p:spPr>
            <a:xfrm>
              <a:off x="466305" y="77757"/>
              <a:ext cx="1100254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4</a:t>
              </a:r>
              <a:r>
                <a:rPr lang="ko-KR" altLang="en-US" sz="2000" b="1" dirty="0" err="1"/>
                <a:t>차조사</a:t>
              </a:r>
              <a:r>
                <a:rPr lang="ko-KR" altLang="en-US" sz="2000" b="1" dirty="0"/>
                <a:t> 분석결과</a:t>
              </a:r>
              <a:endParaRPr lang="en-US" altLang="ko-KR" sz="4400" b="1" dirty="0"/>
            </a:p>
            <a:p>
              <a:r>
                <a:rPr lang="en-US" altLang="ko-KR" sz="4400" b="1" dirty="0"/>
                <a:t>Long</a:t>
              </a:r>
              <a:r>
                <a:rPr lang="ko-KR" altLang="en-US" sz="4400" b="1" dirty="0"/>
                <a:t> </a:t>
              </a:r>
              <a:r>
                <a:rPr lang="en-US" altLang="ko-KR" sz="4400" b="1" dirty="0"/>
                <a:t>covid</a:t>
              </a:r>
              <a:endParaRPr lang="ko-KR" altLang="en-US" sz="4400" b="1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F7BCD8B-CBA9-3553-9371-9BFEB7B00544}"/>
                </a:ext>
              </a:extLst>
            </p:cNvPr>
            <p:cNvSpPr/>
            <p:nvPr/>
          </p:nvSpPr>
          <p:spPr>
            <a:xfrm flipH="1" flipV="1">
              <a:off x="367552" y="228690"/>
              <a:ext cx="36000" cy="7753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6C17744-BD38-6BE0-ECF5-D51DA2208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670605"/>
              </p:ext>
            </p:extLst>
          </p:nvPr>
        </p:nvGraphicFramePr>
        <p:xfrm>
          <a:off x="239638" y="1370418"/>
          <a:ext cx="5731441" cy="497104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146288">
                  <a:extLst>
                    <a:ext uri="{9D8B030D-6E8A-4147-A177-3AD203B41FA5}">
                      <a16:colId xmlns:a16="http://schemas.microsoft.com/office/drawing/2014/main" val="2775137984"/>
                    </a:ext>
                  </a:extLst>
                </a:gridCol>
                <a:gridCol w="1734782">
                  <a:extLst>
                    <a:ext uri="{9D8B030D-6E8A-4147-A177-3AD203B41FA5}">
                      <a16:colId xmlns:a16="http://schemas.microsoft.com/office/drawing/2014/main" val="2290752205"/>
                    </a:ext>
                  </a:extLst>
                </a:gridCol>
                <a:gridCol w="887274">
                  <a:extLst>
                    <a:ext uri="{9D8B030D-6E8A-4147-A177-3AD203B41FA5}">
                      <a16:colId xmlns:a16="http://schemas.microsoft.com/office/drawing/2014/main" val="1607206519"/>
                    </a:ext>
                  </a:extLst>
                </a:gridCol>
                <a:gridCol w="816809">
                  <a:extLst>
                    <a:ext uri="{9D8B030D-6E8A-4147-A177-3AD203B41FA5}">
                      <a16:colId xmlns:a16="http://schemas.microsoft.com/office/drawing/2014/main" val="1801054421"/>
                    </a:ext>
                  </a:extLst>
                </a:gridCol>
                <a:gridCol w="1146288">
                  <a:extLst>
                    <a:ext uri="{9D8B030D-6E8A-4147-A177-3AD203B41FA5}">
                      <a16:colId xmlns:a16="http://schemas.microsoft.com/office/drawing/2014/main" val="3385137755"/>
                    </a:ext>
                  </a:extLst>
                </a:gridCol>
              </a:tblGrid>
              <a:tr h="289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variable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class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유병률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신뢰구간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864441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total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44" marR="4144" marT="414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8,638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9.7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8.9 - 10.5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3251271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sex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3,603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6.2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5.2 - 7.3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879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5,035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13.0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11.9 - 14.2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76905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age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05-09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171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3.8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1.7 - 8.2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9916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10-19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676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6.3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4.5 - 8.8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5961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20-29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531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11.5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8.9 - 14.8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61305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30-39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815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15.6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12.8 - 18.9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82771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40-49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1,400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11.7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10.0 - 13.5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2758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50-59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1,533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8.2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6.8 - 9.8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4293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60-69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1,881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7.7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6.5 - 9.1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096819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70-79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1,293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7.2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5.7 - 8.9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95692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Over 80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338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4.3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2.5 - 7.4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6020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household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10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r>
                        <a:rPr lang="ko-KR" altLang="en-US" sz="1200" b="0" kern="10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인 가구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960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10.2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7.9 - 12.9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6988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10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r>
                        <a:rPr lang="ko-KR" altLang="en-US" sz="1200" b="0" kern="10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세대 가구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2,698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8.6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7.1 - 10.4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30337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10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r>
                        <a:rPr lang="ko-KR" altLang="en-US" sz="1200" b="0" kern="10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세대 가구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4,149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9.9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9.0 - 11.0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98688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10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</a:t>
                      </a:r>
                      <a:r>
                        <a:rPr lang="ko-KR" altLang="en-US" sz="1200" b="0" kern="10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세대</a:t>
                      </a:r>
                      <a:r>
                        <a:rPr lang="en-US" altLang="ko-KR" sz="1200" b="0" kern="10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200" b="0" kern="10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831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10.2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8.1 - 12.8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9950799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AB076F4-7D56-C18D-A088-DDA121EAB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330428"/>
              </p:ext>
            </p:extLst>
          </p:nvPr>
        </p:nvGraphicFramePr>
        <p:xfrm>
          <a:off x="6321189" y="1237677"/>
          <a:ext cx="5559970" cy="5378931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111994">
                  <a:extLst>
                    <a:ext uri="{9D8B030D-6E8A-4147-A177-3AD203B41FA5}">
                      <a16:colId xmlns:a16="http://schemas.microsoft.com/office/drawing/2014/main" val="2485684457"/>
                    </a:ext>
                  </a:extLst>
                </a:gridCol>
                <a:gridCol w="1515592">
                  <a:extLst>
                    <a:ext uri="{9D8B030D-6E8A-4147-A177-3AD203B41FA5}">
                      <a16:colId xmlns:a16="http://schemas.microsoft.com/office/drawing/2014/main" val="2784234170"/>
                    </a:ext>
                  </a:extLst>
                </a:gridCol>
                <a:gridCol w="708396">
                  <a:extLst>
                    <a:ext uri="{9D8B030D-6E8A-4147-A177-3AD203B41FA5}">
                      <a16:colId xmlns:a16="http://schemas.microsoft.com/office/drawing/2014/main" val="1184569720"/>
                    </a:ext>
                  </a:extLst>
                </a:gridCol>
                <a:gridCol w="1111994">
                  <a:extLst>
                    <a:ext uri="{9D8B030D-6E8A-4147-A177-3AD203B41FA5}">
                      <a16:colId xmlns:a16="http://schemas.microsoft.com/office/drawing/2014/main" val="3840430282"/>
                    </a:ext>
                  </a:extLst>
                </a:gridCol>
                <a:gridCol w="1111994">
                  <a:extLst>
                    <a:ext uri="{9D8B030D-6E8A-4147-A177-3AD203B41FA5}">
                      <a16:colId xmlns:a16="http://schemas.microsoft.com/office/drawing/2014/main" val="2180216705"/>
                    </a:ext>
                  </a:extLst>
                </a:gridCol>
              </a:tblGrid>
              <a:tr h="224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variable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class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유병률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신뢰구간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521628"/>
                  </a:ext>
                </a:extLst>
              </a:tr>
              <a:tr h="2863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Income</a:t>
                      </a:r>
                      <a:r>
                        <a:rPr lang="en-US" sz="10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0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만원</a:t>
                      </a:r>
                      <a:r>
                        <a:rPr lang="en-US" altLang="ko-KR" sz="10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10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&lt;100</a:t>
                      </a:r>
                      <a:endParaRPr lang="en-US" sz="1100" b="0" kern="100" spc="0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1,640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8.9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7.4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10.7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9499610"/>
                  </a:ext>
                </a:extLst>
              </a:tr>
              <a:tr h="286336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0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100≤ &lt;200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1,248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7.1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5.6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9.0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711914"/>
                  </a:ext>
                </a:extLst>
              </a:tr>
              <a:tr h="286336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0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200≤ &lt;300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1,350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9.1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7.0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11.7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0636407"/>
                  </a:ext>
                </a:extLst>
              </a:tr>
              <a:tr h="286336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0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300≤ &lt;400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1,135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9.8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8.0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12.1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6475460"/>
                  </a:ext>
                </a:extLst>
              </a:tr>
              <a:tr h="286336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0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400≤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3,264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10.7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9.6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12.0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24653578"/>
                  </a:ext>
                </a:extLst>
              </a:tr>
              <a:tr h="2729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Job </a:t>
                      </a:r>
                      <a:r>
                        <a:rPr lang="ko-KR" alt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여부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없음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4,116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8.8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7.8 - 9.9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946567"/>
                  </a:ext>
                </a:extLst>
              </a:tr>
              <a:tr h="272906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있음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4,522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10.4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9.4 - 11.6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58314331"/>
                  </a:ext>
                </a:extLst>
              </a:tr>
              <a:tr h="2729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Job </a:t>
                      </a:r>
                      <a:r>
                        <a:rPr lang="ko-KR" alt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종류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관리자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67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11.6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4.5 - 26.7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3670562"/>
                  </a:ext>
                </a:extLst>
              </a:tr>
              <a:tr h="272906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전문가 및 관련 종사자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831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12.9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10.6 - 15.7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645811"/>
                  </a:ext>
                </a:extLst>
              </a:tr>
              <a:tr h="272906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사무 종사자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708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11.7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9.2 - 14.7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203754"/>
                  </a:ext>
                </a:extLst>
              </a:tr>
              <a:tr h="272906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서비스 종사자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639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11.3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8.5 - 15.0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278235"/>
                  </a:ext>
                </a:extLst>
              </a:tr>
              <a:tr h="272906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판매 종사자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499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9.2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6.6 - 12.7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5181567"/>
                  </a:ext>
                </a:extLst>
              </a:tr>
              <a:tr h="272906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농림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·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어업 숙련 종사자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317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7.9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5.1 - 12.1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31653"/>
                  </a:ext>
                </a:extLst>
              </a:tr>
              <a:tr h="471002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기능원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및 관련 기능 종사자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172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6.3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3.2 - 12.1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499650"/>
                  </a:ext>
                </a:extLst>
              </a:tr>
              <a:tr h="471002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장치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·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기계 조작 및 조립 종사자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302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7.1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4.3 - 11.6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549964"/>
                  </a:ext>
                </a:extLst>
              </a:tr>
              <a:tr h="272906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단순노무 종사자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483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8.0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5.5 - 11.3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561064"/>
                  </a:ext>
                </a:extLst>
              </a:tr>
              <a:tr h="272906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군인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0.0– 0.0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1853764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DF27701-F26E-38CD-3623-CA80CE0CAEC7}"/>
              </a:ext>
            </a:extLst>
          </p:cNvPr>
          <p:cNvSpPr txBox="1"/>
          <p:nvPr/>
        </p:nvSpPr>
        <p:spPr>
          <a:xfrm>
            <a:off x="3773103" y="293200"/>
            <a:ext cx="810805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b="1" dirty="0"/>
              <a:t>코로나</a:t>
            </a:r>
            <a:r>
              <a:rPr lang="en-US" altLang="ko-KR" b="1" dirty="0"/>
              <a:t>19</a:t>
            </a:r>
            <a:r>
              <a:rPr lang="ko-KR" altLang="en-US" b="1" dirty="0"/>
              <a:t> 최초 감염 이후</a:t>
            </a:r>
            <a:r>
              <a:rPr lang="en-US" altLang="ko-KR" b="1" dirty="0"/>
              <a:t>,</a:t>
            </a:r>
            <a:r>
              <a:rPr lang="ko-KR" altLang="en-US" b="1" dirty="0"/>
              <a:t> 코로나</a:t>
            </a:r>
            <a:r>
              <a:rPr lang="en-US" altLang="ko-KR" b="1" dirty="0"/>
              <a:t>19</a:t>
            </a:r>
            <a:r>
              <a:rPr lang="ko-KR" altLang="en-US" b="1" dirty="0"/>
              <a:t> 증상이 </a:t>
            </a:r>
            <a:r>
              <a:rPr lang="en-US" altLang="ko-KR" b="1" dirty="0"/>
              <a:t>1</a:t>
            </a:r>
            <a:r>
              <a:rPr lang="ko-KR" altLang="en-US" b="1" dirty="0"/>
              <a:t>개월</a:t>
            </a:r>
            <a:r>
              <a:rPr lang="en-US" altLang="ko-KR" b="1" dirty="0"/>
              <a:t>(4</a:t>
            </a:r>
            <a:r>
              <a:rPr lang="ko-KR" altLang="en-US" b="1" dirty="0"/>
              <a:t>주</a:t>
            </a:r>
            <a:r>
              <a:rPr lang="en-US" altLang="ko-KR" b="1" dirty="0"/>
              <a:t>)</a:t>
            </a:r>
            <a:r>
              <a:rPr lang="ko-KR" altLang="en-US" b="1" dirty="0"/>
              <a:t> 이상 지속되었거나 없었던 증상이 나타나 </a:t>
            </a:r>
            <a:r>
              <a:rPr lang="en-US" altLang="ko-KR" b="1" dirty="0"/>
              <a:t>1</a:t>
            </a:r>
            <a:r>
              <a:rPr lang="ko-KR" altLang="en-US" b="1" dirty="0"/>
              <a:t>개월</a:t>
            </a:r>
            <a:r>
              <a:rPr lang="en-US" altLang="ko-KR" b="1" dirty="0"/>
              <a:t>(4</a:t>
            </a:r>
            <a:r>
              <a:rPr lang="ko-KR" altLang="en-US" b="1" dirty="0"/>
              <a:t>주</a:t>
            </a:r>
            <a:r>
              <a:rPr lang="en-US" altLang="ko-KR" b="1" dirty="0"/>
              <a:t>)</a:t>
            </a:r>
            <a:r>
              <a:rPr lang="ko-KR" altLang="en-US" b="1" dirty="0"/>
              <a:t>이상 지속된 적이 있습니까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0D99B7-88AE-05F1-7F8C-C9AF8849F79F}"/>
              </a:ext>
            </a:extLst>
          </p:cNvPr>
          <p:cNvSpPr txBox="1"/>
          <p:nvPr/>
        </p:nvSpPr>
        <p:spPr>
          <a:xfrm>
            <a:off x="188257" y="6613529"/>
            <a:ext cx="4248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분석대상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n=8,638 (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코로나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확진된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적이 없었던 사람 제외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38988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3BDCD46E-75D3-BA3C-D5BF-66FE87AC4E3F}"/>
              </a:ext>
            </a:extLst>
          </p:cNvPr>
          <p:cNvGrpSpPr/>
          <p:nvPr/>
        </p:nvGrpSpPr>
        <p:grpSpPr>
          <a:xfrm>
            <a:off x="188258" y="77757"/>
            <a:ext cx="4973289" cy="1077218"/>
            <a:chOff x="188258" y="77757"/>
            <a:chExt cx="11280593" cy="107721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2E5C9BC-8710-B480-8267-86A8CEDE2CE2}"/>
                </a:ext>
              </a:extLst>
            </p:cNvPr>
            <p:cNvSpPr/>
            <p:nvPr/>
          </p:nvSpPr>
          <p:spPr>
            <a:xfrm flipH="1" flipV="1">
              <a:off x="188258" y="228692"/>
              <a:ext cx="116541" cy="7753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78569A-7AF6-0919-0E1A-D059EFFBA64E}"/>
                </a:ext>
              </a:extLst>
            </p:cNvPr>
            <p:cNvSpPr txBox="1"/>
            <p:nvPr/>
          </p:nvSpPr>
          <p:spPr>
            <a:xfrm>
              <a:off x="466305" y="77757"/>
              <a:ext cx="1100254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70C0"/>
                  </a:solidFill>
                </a:rPr>
                <a:t>(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참고</a:t>
              </a:r>
              <a:r>
                <a:rPr lang="en-US" altLang="ko-KR" sz="2000" b="1" dirty="0">
                  <a:solidFill>
                    <a:srgbClr val="0070C0"/>
                  </a:solidFill>
                </a:rPr>
                <a:t>)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 </a:t>
              </a:r>
              <a:r>
                <a:rPr lang="en-US" altLang="ko-KR" sz="2000" b="1" dirty="0"/>
                <a:t>3</a:t>
              </a:r>
              <a:r>
                <a:rPr lang="ko-KR" altLang="en-US" sz="2000" b="1" dirty="0"/>
                <a:t>차 조사 분석결과</a:t>
              </a:r>
              <a:endParaRPr lang="en-US" altLang="ko-KR" sz="4400" b="1" dirty="0"/>
            </a:p>
            <a:p>
              <a:r>
                <a:rPr lang="en-US" altLang="ko-KR" sz="4400" b="1" dirty="0"/>
                <a:t>Long</a:t>
              </a:r>
              <a:r>
                <a:rPr lang="ko-KR" altLang="en-US" sz="4400" b="1" dirty="0"/>
                <a:t> </a:t>
              </a:r>
              <a:r>
                <a:rPr lang="en-US" altLang="ko-KR" sz="4400" b="1" dirty="0"/>
                <a:t>covid</a:t>
              </a:r>
              <a:endParaRPr lang="ko-KR" altLang="en-US" sz="4400" b="1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F7BCD8B-CBA9-3553-9371-9BFEB7B00544}"/>
                </a:ext>
              </a:extLst>
            </p:cNvPr>
            <p:cNvSpPr/>
            <p:nvPr/>
          </p:nvSpPr>
          <p:spPr>
            <a:xfrm flipH="1" flipV="1">
              <a:off x="367552" y="228690"/>
              <a:ext cx="36000" cy="7753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6C17744-BD38-6BE0-ECF5-D51DA2208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489820"/>
              </p:ext>
            </p:extLst>
          </p:nvPr>
        </p:nvGraphicFramePr>
        <p:xfrm>
          <a:off x="213948" y="1253456"/>
          <a:ext cx="5731441" cy="537585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146288">
                  <a:extLst>
                    <a:ext uri="{9D8B030D-6E8A-4147-A177-3AD203B41FA5}">
                      <a16:colId xmlns:a16="http://schemas.microsoft.com/office/drawing/2014/main" val="2775137984"/>
                    </a:ext>
                  </a:extLst>
                </a:gridCol>
                <a:gridCol w="1734782">
                  <a:extLst>
                    <a:ext uri="{9D8B030D-6E8A-4147-A177-3AD203B41FA5}">
                      <a16:colId xmlns:a16="http://schemas.microsoft.com/office/drawing/2014/main" val="2290752205"/>
                    </a:ext>
                  </a:extLst>
                </a:gridCol>
                <a:gridCol w="887274">
                  <a:extLst>
                    <a:ext uri="{9D8B030D-6E8A-4147-A177-3AD203B41FA5}">
                      <a16:colId xmlns:a16="http://schemas.microsoft.com/office/drawing/2014/main" val="1607206519"/>
                    </a:ext>
                  </a:extLst>
                </a:gridCol>
                <a:gridCol w="816809">
                  <a:extLst>
                    <a:ext uri="{9D8B030D-6E8A-4147-A177-3AD203B41FA5}">
                      <a16:colId xmlns:a16="http://schemas.microsoft.com/office/drawing/2014/main" val="1801054421"/>
                    </a:ext>
                  </a:extLst>
                </a:gridCol>
                <a:gridCol w="1146288">
                  <a:extLst>
                    <a:ext uri="{9D8B030D-6E8A-4147-A177-3AD203B41FA5}">
                      <a16:colId xmlns:a16="http://schemas.microsoft.com/office/drawing/2014/main" val="3385137755"/>
                    </a:ext>
                  </a:extLst>
                </a:gridCol>
              </a:tblGrid>
              <a:tr h="289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variable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class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유병률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신뢰구간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864441"/>
                  </a:ext>
                </a:extLst>
              </a:tr>
              <a:tr h="28975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total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44" marR="4144" marT="414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5,656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4.3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3.8 - 5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32512719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sex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남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2,250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2.5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1.9 - 3.3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879973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여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3,406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5.1 - 7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7690527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age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05-09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164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0 - 0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991615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10-19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428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0.4 - 3.3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596199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20-29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383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3.6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2.1 – 6.22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613058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30-39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548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6.2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4.4 - 8.6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827718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40-49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889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5.8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4.3 - 7.7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275816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50-59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905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5.3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3.9 - 7.2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429350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60-69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1,136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4.8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3.6 - 6.4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0968191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70-79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879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3.6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2.5 - 5.2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956920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80over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324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4.3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2.5 – 7.4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6020132"/>
                  </a:ext>
                </a:extLst>
              </a:tr>
              <a:tr h="4022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household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kern="10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r>
                        <a:rPr lang="ko-KR" altLang="en-US" sz="1400" b="0" kern="10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인 가구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848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5.7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4.1 - 7.9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698878"/>
                  </a:ext>
                </a:extLst>
              </a:tr>
              <a:tr h="402269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kern="10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r>
                        <a:rPr lang="ko-KR" altLang="en-US" sz="1400" b="0" kern="10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세대 가구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1,844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3.1 - 5.2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303372"/>
                  </a:ext>
                </a:extLst>
              </a:tr>
              <a:tr h="402269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kern="10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r>
                        <a:rPr lang="ko-KR" altLang="en-US" sz="1400" b="0" kern="10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세대 가구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2,638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3.3 - 5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986885"/>
                  </a:ext>
                </a:extLst>
              </a:tr>
              <a:tr h="402269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kern="10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</a:t>
                      </a:r>
                      <a:r>
                        <a:rPr lang="ko-KR" altLang="en-US" sz="1400" b="0" kern="10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세대 이상 가구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326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4.8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2.6 - 8.5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9950799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AB076F4-7D56-C18D-A088-DDA121EAB7A0}"/>
              </a:ext>
            </a:extLst>
          </p:cNvPr>
          <p:cNvGraphicFramePr>
            <a:graphicFrameLocks noGrp="1"/>
          </p:cNvGraphicFramePr>
          <p:nvPr/>
        </p:nvGraphicFramePr>
        <p:xfrm>
          <a:off x="6246613" y="1253456"/>
          <a:ext cx="5559970" cy="541160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111994">
                  <a:extLst>
                    <a:ext uri="{9D8B030D-6E8A-4147-A177-3AD203B41FA5}">
                      <a16:colId xmlns:a16="http://schemas.microsoft.com/office/drawing/2014/main" val="2485684457"/>
                    </a:ext>
                  </a:extLst>
                </a:gridCol>
                <a:gridCol w="1515592">
                  <a:extLst>
                    <a:ext uri="{9D8B030D-6E8A-4147-A177-3AD203B41FA5}">
                      <a16:colId xmlns:a16="http://schemas.microsoft.com/office/drawing/2014/main" val="2784234170"/>
                    </a:ext>
                  </a:extLst>
                </a:gridCol>
                <a:gridCol w="708396">
                  <a:extLst>
                    <a:ext uri="{9D8B030D-6E8A-4147-A177-3AD203B41FA5}">
                      <a16:colId xmlns:a16="http://schemas.microsoft.com/office/drawing/2014/main" val="1184569720"/>
                    </a:ext>
                  </a:extLst>
                </a:gridCol>
                <a:gridCol w="1111994">
                  <a:extLst>
                    <a:ext uri="{9D8B030D-6E8A-4147-A177-3AD203B41FA5}">
                      <a16:colId xmlns:a16="http://schemas.microsoft.com/office/drawing/2014/main" val="3840430282"/>
                    </a:ext>
                  </a:extLst>
                </a:gridCol>
                <a:gridCol w="1111994">
                  <a:extLst>
                    <a:ext uri="{9D8B030D-6E8A-4147-A177-3AD203B41FA5}">
                      <a16:colId xmlns:a16="http://schemas.microsoft.com/office/drawing/2014/main" val="2180216705"/>
                    </a:ext>
                  </a:extLst>
                </a:gridCol>
              </a:tblGrid>
              <a:tr h="2845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variable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class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유병률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신뢰구간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521628"/>
                  </a:ext>
                </a:extLst>
              </a:tr>
              <a:tr h="2888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income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2,000&lt;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1,260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4.4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3.3 - 5.8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9499610"/>
                  </a:ext>
                </a:extLst>
              </a:tr>
              <a:tr h="288855">
                <a:tc>
                  <a:txBody>
                    <a:bodyPr/>
                    <a:lstStyle/>
                    <a:p>
                      <a:pPr algn="l" fontAlgn="ctr"/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2,000-3,999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1,600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4.9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3.9 - 6.2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711914"/>
                  </a:ext>
                </a:extLst>
              </a:tr>
              <a:tr h="288855">
                <a:tc>
                  <a:txBody>
                    <a:bodyPr/>
                    <a:lstStyle/>
                    <a:p>
                      <a:pPr algn="l" fontAlgn="ctr"/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4,000-5,999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807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3.9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2.7 - 5.7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0636407"/>
                  </a:ext>
                </a:extLst>
              </a:tr>
              <a:tr h="288855">
                <a:tc>
                  <a:txBody>
                    <a:bodyPr/>
                    <a:lstStyle/>
                    <a:p>
                      <a:pPr algn="l" fontAlgn="ctr"/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6,000-7,999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1,265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4.6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3.4 - 6.2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6475460"/>
                  </a:ext>
                </a:extLst>
              </a:tr>
              <a:tr h="288855">
                <a:tc>
                  <a:txBody>
                    <a:bodyPr/>
                    <a:lstStyle/>
                    <a:p>
                      <a:pPr algn="l" fontAlgn="ctr"/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8,000≤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724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3.2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2.1 - 4.9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24653578"/>
                  </a:ext>
                </a:extLst>
              </a:tr>
              <a:tr h="276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Job </a:t>
                      </a:r>
                      <a:r>
                        <a:rPr lang="ko-KR" alt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여부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없음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2,804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4.7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3.9 - 5.6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946567"/>
                  </a:ext>
                </a:extLst>
              </a:tr>
              <a:tr h="276450">
                <a:tc>
                  <a:txBody>
                    <a:bodyPr/>
                    <a:lstStyle/>
                    <a:p>
                      <a:pPr algn="l" fontAlgn="ctr"/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있음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2,852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3.2 - 4.9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58314331"/>
                  </a:ext>
                </a:extLst>
              </a:tr>
              <a:tr h="276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Job </a:t>
                      </a:r>
                      <a:r>
                        <a:rPr lang="ko-KR" altLang="en-US" sz="1050" b="1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종류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고위관리직 및 경영직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0 - 0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3670562"/>
                  </a:ext>
                </a:extLst>
              </a:tr>
              <a:tr h="276450">
                <a:tc>
                  <a:txBody>
                    <a:bodyPr/>
                    <a:lstStyle/>
                    <a:p>
                      <a:pPr algn="l" fontAlgn="ctr"/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전문직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290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5.4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3.1 - 9.1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645811"/>
                  </a:ext>
                </a:extLst>
              </a:tr>
              <a:tr h="276450">
                <a:tc>
                  <a:txBody>
                    <a:bodyPr/>
                    <a:lstStyle/>
                    <a:p>
                      <a:pPr algn="l" fontAlgn="ctr"/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공학 예술 연구직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17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3.2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0.2 - 36.6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203754"/>
                  </a:ext>
                </a:extLst>
              </a:tr>
              <a:tr h="276450">
                <a:tc>
                  <a:txBody>
                    <a:bodyPr/>
                    <a:lstStyle/>
                    <a:p>
                      <a:pPr algn="l" fontAlgn="ctr"/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행정 및 사무직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638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2.7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1.7 - 4.3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278235"/>
                  </a:ext>
                </a:extLst>
              </a:tr>
              <a:tr h="276450">
                <a:tc>
                  <a:txBody>
                    <a:bodyPr/>
                    <a:lstStyle/>
                    <a:p>
                      <a:pPr algn="l" fontAlgn="ctr"/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숙련기술직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436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3.8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1.8 - 7.7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5181567"/>
                  </a:ext>
                </a:extLst>
              </a:tr>
              <a:tr h="276450">
                <a:tc>
                  <a:txBody>
                    <a:bodyPr/>
                    <a:lstStyle/>
                    <a:p>
                      <a:pPr algn="l" fontAlgn="ctr"/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기타 서비스직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233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8.4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5.1 - 13.4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31653"/>
                  </a:ext>
                </a:extLst>
              </a:tr>
              <a:tr h="441257">
                <a:tc>
                  <a:txBody>
                    <a:bodyPr/>
                    <a:lstStyle/>
                    <a:p>
                      <a:pPr algn="l" fontAlgn="ctr"/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판매 및 고객 서비스직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569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2.6 - 6.2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499650"/>
                  </a:ext>
                </a:extLst>
              </a:tr>
              <a:tr h="441257">
                <a:tc>
                  <a:txBody>
                    <a:bodyPr/>
                    <a:lstStyle/>
                    <a:p>
                      <a:pPr algn="l" fontAlgn="ctr"/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장치</a:t>
                      </a:r>
                      <a:r>
                        <a:rPr lang="en-US" altLang="ko-KR" sz="1100" kern="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기계</a:t>
                      </a:r>
                      <a:r>
                        <a:rPr lang="en-US" altLang="ko-KR" sz="1100" kern="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정비 생산직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104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6.8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3.2 - 13.9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549964"/>
                  </a:ext>
                </a:extLst>
              </a:tr>
              <a:tr h="276450">
                <a:tc>
                  <a:txBody>
                    <a:bodyPr/>
                    <a:lstStyle/>
                    <a:p>
                      <a:pPr algn="l" fontAlgn="ctr"/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단순노무직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337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5.1 - 12.7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561064"/>
                  </a:ext>
                </a:extLst>
              </a:tr>
              <a:tr h="276450">
                <a:tc>
                  <a:txBody>
                    <a:bodyPr/>
                    <a:lstStyle/>
                    <a:p>
                      <a:pPr algn="l" fontAlgn="ctr"/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149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7.2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3.5 - 14.4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1853764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DF27701-F26E-38CD-3623-CA80CE0CAEC7}"/>
              </a:ext>
            </a:extLst>
          </p:cNvPr>
          <p:cNvSpPr txBox="1"/>
          <p:nvPr/>
        </p:nvSpPr>
        <p:spPr>
          <a:xfrm>
            <a:off x="3773103" y="293200"/>
            <a:ext cx="810805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b="1" dirty="0"/>
              <a:t>귀하는 코로나 19 확진 이후 코로나 19 증상이 2개월 이상 지속되었거나 없었던 증상이 나타나 </a:t>
            </a:r>
            <a:r>
              <a:rPr lang="ko-KR" altLang="en-US" b="1" u="sng" dirty="0"/>
              <a:t>2개월 이상 </a:t>
            </a:r>
            <a:r>
              <a:rPr lang="ko-KR" altLang="en-US" b="1" dirty="0"/>
              <a:t>지속 된 적이 있습니까?'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811D7-E45F-F9A3-32E1-8C912173B659}"/>
              </a:ext>
            </a:extLst>
          </p:cNvPr>
          <p:cNvSpPr txBox="1"/>
          <p:nvPr/>
        </p:nvSpPr>
        <p:spPr>
          <a:xfrm>
            <a:off x="188258" y="6629304"/>
            <a:ext cx="4248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분석대상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n=5,656 (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코로나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확진된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적이 없었던 사람 제외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08553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33C9496-6349-5F0C-7D07-F7D31A753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997046"/>
              </p:ext>
            </p:extLst>
          </p:nvPr>
        </p:nvGraphicFramePr>
        <p:xfrm>
          <a:off x="275238" y="1237677"/>
          <a:ext cx="10040585" cy="5048407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74746">
                  <a:extLst>
                    <a:ext uri="{9D8B030D-6E8A-4147-A177-3AD203B41FA5}">
                      <a16:colId xmlns:a16="http://schemas.microsoft.com/office/drawing/2014/main" val="2775137984"/>
                    </a:ext>
                  </a:extLst>
                </a:gridCol>
                <a:gridCol w="1237977">
                  <a:extLst>
                    <a:ext uri="{9D8B030D-6E8A-4147-A177-3AD203B41FA5}">
                      <a16:colId xmlns:a16="http://schemas.microsoft.com/office/drawing/2014/main" val="2290752205"/>
                    </a:ext>
                  </a:extLst>
                </a:gridCol>
                <a:gridCol w="1237977">
                  <a:extLst>
                    <a:ext uri="{9D8B030D-6E8A-4147-A177-3AD203B41FA5}">
                      <a16:colId xmlns:a16="http://schemas.microsoft.com/office/drawing/2014/main" val="1607206519"/>
                    </a:ext>
                  </a:extLst>
                </a:gridCol>
                <a:gridCol w="1237977">
                  <a:extLst>
                    <a:ext uri="{9D8B030D-6E8A-4147-A177-3AD203B41FA5}">
                      <a16:colId xmlns:a16="http://schemas.microsoft.com/office/drawing/2014/main" val="1801054421"/>
                    </a:ext>
                  </a:extLst>
                </a:gridCol>
                <a:gridCol w="1237977">
                  <a:extLst>
                    <a:ext uri="{9D8B030D-6E8A-4147-A177-3AD203B41FA5}">
                      <a16:colId xmlns:a16="http://schemas.microsoft.com/office/drawing/2014/main" val="450616197"/>
                    </a:ext>
                  </a:extLst>
                </a:gridCol>
                <a:gridCol w="1237977">
                  <a:extLst>
                    <a:ext uri="{9D8B030D-6E8A-4147-A177-3AD203B41FA5}">
                      <a16:colId xmlns:a16="http://schemas.microsoft.com/office/drawing/2014/main" val="3924082837"/>
                    </a:ext>
                  </a:extLst>
                </a:gridCol>
                <a:gridCol w="1237977">
                  <a:extLst>
                    <a:ext uri="{9D8B030D-6E8A-4147-A177-3AD203B41FA5}">
                      <a16:colId xmlns:a16="http://schemas.microsoft.com/office/drawing/2014/main" val="3184322266"/>
                    </a:ext>
                  </a:extLst>
                </a:gridCol>
                <a:gridCol w="1237977">
                  <a:extLst>
                    <a:ext uri="{9D8B030D-6E8A-4147-A177-3AD203B41FA5}">
                      <a16:colId xmlns:a16="http://schemas.microsoft.com/office/drawing/2014/main" val="1203866841"/>
                    </a:ext>
                  </a:extLst>
                </a:gridCol>
              </a:tblGrid>
              <a:tr h="288695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</a:t>
                      </a:r>
                      <a:r>
                        <a:rPr lang="en-US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th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survey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</a:t>
                      </a:r>
                      <a:r>
                        <a:rPr lang="en-US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rd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survey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609807"/>
                  </a:ext>
                </a:extLst>
              </a:tr>
              <a:tr h="2886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variable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class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유병률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신뢰구간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유병률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864441"/>
                  </a:ext>
                </a:extLst>
              </a:tr>
              <a:tr h="2886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total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44" marR="4144" marT="41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8,638</a:t>
                      </a:r>
                    </a:p>
                  </a:txBody>
                  <a:tcPr marL="4144" marR="4144" marT="4144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9.6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8.9-10.4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5,656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4.3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3.8 - 5.0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32512719"/>
                  </a:ext>
                </a:extLst>
              </a:tr>
              <a:tr h="2886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기저질환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없음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5027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9.9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8.9 - 10.9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함초롬돋움" panose="020B0604000101010101" pitchFamily="50" charset="-127"/>
                        </a:rPr>
                        <a:t>2,899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함초롬돋움" panose="020B0604000101010101" pitchFamily="50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함초롬돋움" panose="020B0604000101010101" pitchFamily="50" charset="-127"/>
                        </a:rPr>
                        <a:t>3.7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함초롬돋움" panose="020B0604000101010101" pitchFamily="50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5.0 - 7.5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879973"/>
                  </a:ext>
                </a:extLst>
              </a:tr>
              <a:tr h="288695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있음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3611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9.1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8.1 - 10.2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함초롬돋움" panose="020B0604000101010101" pitchFamily="50" charset="-127"/>
                        </a:rPr>
                        <a:t>1,473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함초롬돋움" panose="020B0604000101010101" pitchFamily="50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함초롬돋움" panose="020B0604000101010101" pitchFamily="50" charset="-127"/>
                        </a:rPr>
                        <a:t>6.1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함초롬돋움" panose="020B0604000101010101" pitchFamily="50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3.1 - 4.5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7690527"/>
                  </a:ext>
                </a:extLst>
              </a:tr>
              <a:tr h="3004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세부 기저질환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고혈압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2146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8.0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6.8 - 9.3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함초롬돋움" panose="020B0604000101010101" pitchFamily="50" charset="-127"/>
                        </a:rPr>
                        <a:t>1,299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함초롬돋움" panose="020B0604000101010101" pitchFamily="50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함초롬돋움" panose="020B0604000101010101" pitchFamily="50" charset="-127"/>
                        </a:rPr>
                        <a:t>5.1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함초롬돋움" panose="020B0604000101010101" pitchFamily="50" charset="-127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3.9 - 6.6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991615"/>
                  </a:ext>
                </a:extLst>
              </a:tr>
              <a:tr h="300411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당뇨병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1002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7.5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5.9 - 9.6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함초롬돋움" panose="020B0604000101010101" pitchFamily="50" charset="-127"/>
                        </a:rPr>
                        <a:t>624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함초롬돋움" panose="020B0604000101010101" pitchFamily="50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함초롬돋움" panose="020B0604000101010101" pitchFamily="50" charset="-127"/>
                        </a:rPr>
                        <a:t>4.1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함초롬돋움" panose="020B0604000101010101" pitchFamily="50" charset="-127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2.7 - 6.3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596199"/>
                  </a:ext>
                </a:extLst>
              </a:tr>
              <a:tr h="300411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고지혈증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1643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10.0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8.5 - 11.7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함초롬돋움" panose="020B0604000101010101" pitchFamily="50" charset="-127"/>
                        </a:rPr>
                        <a:t>890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함초롬돋움" panose="020B0604000101010101" pitchFamily="50" charset="-127"/>
                        </a:rPr>
                        <a:t>6.9</a:t>
                      </a:r>
                      <a:endParaRPr lang="en-US" altLang="ko-KR" sz="12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함초롬돋움" panose="020B0604000101010101" pitchFamily="50" charset="-127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1" i="0" u="none" strike="noStrike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5.2 - 9.1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613058"/>
                  </a:ext>
                </a:extLst>
              </a:tr>
              <a:tr h="300411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암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216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11.6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7.5 - 17.7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함초롬돋움" panose="020B0604000101010101" pitchFamily="50" charset="-127"/>
                        </a:rPr>
                        <a:t>119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함초롬돋움" panose="020B0604000101010101" pitchFamily="50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함초롬돋움" panose="020B0604000101010101" pitchFamily="50" charset="-127"/>
                        </a:rPr>
                        <a:t>10.4</a:t>
                      </a:r>
                      <a:endParaRPr lang="en-US" altLang="ko-KR" sz="12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함초롬돋움" panose="020B0604000101010101" pitchFamily="50" charset="-127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1" i="0" u="none" strike="noStrike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5.6 - 18.6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827718"/>
                  </a:ext>
                </a:extLst>
              </a:tr>
              <a:tr h="300411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뇌혈관질환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144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8.2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4.3 - 15.1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함초롬돋움" panose="020B0604000101010101" pitchFamily="50" charset="-127"/>
                        </a:rPr>
                        <a:t>102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함초롬돋움" panose="020B0604000101010101" pitchFamily="50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함초롬돋움" panose="020B0604000101010101" pitchFamily="50" charset="-127"/>
                        </a:rPr>
                        <a:t>8.1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3.5 - 17.4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275816"/>
                  </a:ext>
                </a:extLst>
              </a:tr>
              <a:tr h="300411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만성콩팥병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40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2.3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0.3 - 17.4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함초롬돋움" panose="020B0604000101010101" pitchFamily="50" charset="-127"/>
                        </a:rPr>
                        <a:t>33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함초롬돋움" panose="020B0604000101010101" pitchFamily="50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함초롬돋움" panose="020B0604000101010101" pitchFamily="50" charset="-127"/>
                        </a:rPr>
                        <a:t>11.7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함초롬돋움" panose="020B0604000101010101" pitchFamily="50" charset="-127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2.6 - 39.8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429350"/>
                  </a:ext>
                </a:extLst>
              </a:tr>
              <a:tr h="300411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만성폐질환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54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1" u="none" strike="noStrike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16.6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1" u="none" strike="noStrike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8.1 - 31.0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함초롬돋움" panose="020B0604000101010101" pitchFamily="50" charset="-127"/>
                        </a:rPr>
                        <a:t>26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함초롬돋움" panose="020B0604000101010101" pitchFamily="50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함초롬돋움" panose="020B0604000101010101" pitchFamily="50" charset="-127"/>
                        </a:rPr>
                        <a:t>18.9</a:t>
                      </a:r>
                      <a:endParaRPr lang="en-US" altLang="ko-KR" sz="12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함초롬돋움" panose="020B0604000101010101" pitchFamily="50" charset="-127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1" i="0" u="none" strike="noStrike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5.2- 5 0.0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0968191"/>
                  </a:ext>
                </a:extLst>
              </a:tr>
              <a:tr h="300411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간질환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141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9.1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5.1 - 15.7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함초롬돋움" panose="020B0604000101010101" pitchFamily="50" charset="-127"/>
                        </a:rPr>
                        <a:t>39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함초롬돋움" panose="020B0604000101010101" pitchFamily="50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함초롬돋움" panose="020B0604000101010101" pitchFamily="50" charset="-127"/>
                        </a:rPr>
                        <a:t>24.5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11.7 - 44.4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956920"/>
                  </a:ext>
                </a:extLst>
              </a:tr>
              <a:tr h="300411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면역기능저하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35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1" u="none" strike="noStrike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23.1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1" u="none" strike="noStrike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9.2 - 46.9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함초롬돋움" panose="020B0604000101010101" pitchFamily="50" charset="-127"/>
                        </a:rPr>
                        <a:t>35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함초롬돋움" panose="020B0604000101010101" pitchFamily="50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함초롬돋움" panose="020B0604000101010101" pitchFamily="50" charset="-127"/>
                        </a:rPr>
                        <a:t>19.3</a:t>
                      </a:r>
                      <a:endParaRPr lang="en-US" altLang="ko-KR" sz="12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함초롬돋움" panose="020B0604000101010101" pitchFamily="50" charset="-127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1" i="0" u="none" strike="noStrike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6.5 - 45.1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020132"/>
                  </a:ext>
                </a:extLst>
              </a:tr>
              <a:tr h="300411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자가면역질환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56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1" u="none" strike="noStrike" kern="1200">
                          <a:solidFill>
                            <a:srgbClr val="FF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24.9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13.4 - 41.5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함초롬돋움" panose="020B0604000101010101" pitchFamily="50" charset="-127"/>
                        </a:rPr>
                        <a:t>35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함초롬돋움" panose="020B0604000101010101" pitchFamily="50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함초롬돋움" panose="020B0604000101010101" pitchFamily="50" charset="-127"/>
                        </a:rPr>
                        <a:t>15.5</a:t>
                      </a:r>
                      <a:endParaRPr lang="en-US" altLang="ko-KR" sz="12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함초롬돋움" panose="020B0604000101010101" pitchFamily="50" charset="-127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1" i="0" u="none" strike="noStrike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5.3 - 37.2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235248"/>
                  </a:ext>
                </a:extLst>
              </a:tr>
              <a:tr h="300411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심장질환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263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8.9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5.6 - 13.8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544636"/>
                  </a:ext>
                </a:extLst>
              </a:tr>
              <a:tr h="300411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기타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394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9.2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6.4 – 13.1</a:t>
                      </a:r>
                    </a:p>
                  </a:txBody>
                  <a:tcPr marL="47625" marR="476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함초롬돋움" panose="020B0604000101010101" pitchFamily="50" charset="-127"/>
                        </a:rPr>
                        <a:t>373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함초롬돋움" panose="020B0604000101010101" pitchFamily="50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함초롬돋움" panose="020B0604000101010101" pitchFamily="50" charset="-127"/>
                        </a:rPr>
                        <a:t>6.6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함초롬돋움" panose="020B0604000101010101" pitchFamily="50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4.3 - 10.1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81737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E93A046A-F2F2-125D-7AB6-E3405422F0B8}"/>
              </a:ext>
            </a:extLst>
          </p:cNvPr>
          <p:cNvGrpSpPr/>
          <p:nvPr/>
        </p:nvGrpSpPr>
        <p:grpSpPr>
          <a:xfrm>
            <a:off x="188258" y="77757"/>
            <a:ext cx="4973289" cy="984885"/>
            <a:chOff x="188258" y="77757"/>
            <a:chExt cx="11280593" cy="98488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72E380C-AFF4-86D2-1AFC-DD7FA6C1CD7B}"/>
                </a:ext>
              </a:extLst>
            </p:cNvPr>
            <p:cNvSpPr/>
            <p:nvPr/>
          </p:nvSpPr>
          <p:spPr>
            <a:xfrm flipH="1" flipV="1">
              <a:off x="188258" y="228692"/>
              <a:ext cx="116541" cy="7753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43D7B7-68AE-2A8E-6CD2-4E482542DF4C}"/>
                </a:ext>
              </a:extLst>
            </p:cNvPr>
            <p:cNvSpPr txBox="1"/>
            <p:nvPr/>
          </p:nvSpPr>
          <p:spPr>
            <a:xfrm>
              <a:off x="466305" y="77757"/>
              <a:ext cx="11002546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4</a:t>
              </a:r>
              <a:r>
                <a:rPr lang="ko-KR" altLang="en-US" b="1" dirty="0" err="1"/>
                <a:t>차조사</a:t>
              </a:r>
              <a:r>
                <a:rPr lang="ko-KR" altLang="en-US" b="1" dirty="0"/>
                <a:t> 분석결과</a:t>
              </a:r>
              <a:r>
                <a:rPr lang="en-US" altLang="ko-KR" b="1" dirty="0"/>
                <a:t>(3</a:t>
              </a:r>
              <a:r>
                <a:rPr lang="ko-KR" altLang="en-US" b="1" dirty="0"/>
                <a:t>차와 비교</a:t>
              </a:r>
              <a:r>
                <a:rPr lang="en-US" altLang="ko-KR" b="1" dirty="0"/>
                <a:t>)</a:t>
              </a:r>
              <a:endParaRPr lang="en-US" altLang="ko-KR" sz="4000" b="1" dirty="0"/>
            </a:p>
            <a:p>
              <a:r>
                <a:rPr lang="en-US" altLang="ko-KR" sz="4000" b="1" dirty="0"/>
                <a:t>Long</a:t>
              </a:r>
              <a:r>
                <a:rPr lang="ko-KR" altLang="en-US" sz="4000" b="1" dirty="0"/>
                <a:t> </a:t>
              </a:r>
              <a:r>
                <a:rPr lang="en-US" altLang="ko-KR" sz="4000" b="1" dirty="0"/>
                <a:t>covid</a:t>
              </a:r>
              <a:endParaRPr lang="ko-KR" altLang="en-US" sz="4000" b="1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6687BB6-16B1-8B9B-5108-80EA93DEFD59}"/>
                </a:ext>
              </a:extLst>
            </p:cNvPr>
            <p:cNvSpPr/>
            <p:nvPr/>
          </p:nvSpPr>
          <p:spPr>
            <a:xfrm flipH="1" flipV="1">
              <a:off x="367552" y="228690"/>
              <a:ext cx="36000" cy="7753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FD8FB8F-9FE3-5E53-1F8E-AC2C6E542CE1}"/>
              </a:ext>
            </a:extLst>
          </p:cNvPr>
          <p:cNvSpPr txBox="1"/>
          <p:nvPr/>
        </p:nvSpPr>
        <p:spPr>
          <a:xfrm>
            <a:off x="3254189" y="526913"/>
            <a:ext cx="8749553" cy="415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050" b="1" dirty="0"/>
              <a:t>(4</a:t>
            </a:r>
            <a:r>
              <a:rPr lang="ko-KR" altLang="en-US" sz="1050" b="1" dirty="0"/>
              <a:t>차</a:t>
            </a:r>
            <a:r>
              <a:rPr lang="en-US" altLang="ko-KR" sz="1050" b="1" dirty="0"/>
              <a:t>)</a:t>
            </a:r>
            <a:r>
              <a:rPr lang="ko-KR" altLang="en-US" sz="1050" b="1" dirty="0"/>
              <a:t> 코로나</a:t>
            </a:r>
            <a:r>
              <a:rPr lang="en-US" altLang="ko-KR" sz="1050" b="1" dirty="0"/>
              <a:t>19</a:t>
            </a:r>
            <a:r>
              <a:rPr lang="ko-KR" altLang="en-US" sz="1050" b="1" dirty="0"/>
              <a:t> 최초 감염 이후</a:t>
            </a:r>
            <a:r>
              <a:rPr lang="en-US" altLang="ko-KR" sz="1050" b="1" dirty="0"/>
              <a:t>,</a:t>
            </a:r>
            <a:r>
              <a:rPr lang="ko-KR" altLang="en-US" sz="1050" b="1" dirty="0"/>
              <a:t> 코로나</a:t>
            </a:r>
            <a:r>
              <a:rPr lang="en-US" altLang="ko-KR" sz="1050" b="1" dirty="0"/>
              <a:t>19</a:t>
            </a:r>
            <a:r>
              <a:rPr lang="ko-KR" altLang="en-US" sz="1050" b="1" dirty="0"/>
              <a:t> 증상이 </a:t>
            </a:r>
            <a:r>
              <a:rPr lang="en-US" altLang="ko-KR" sz="1050" b="1" dirty="0"/>
              <a:t>1</a:t>
            </a:r>
            <a:r>
              <a:rPr lang="ko-KR" altLang="en-US" sz="1050" b="1" dirty="0"/>
              <a:t>개월</a:t>
            </a:r>
            <a:r>
              <a:rPr lang="en-US" altLang="ko-KR" sz="1050" b="1" dirty="0"/>
              <a:t>(4</a:t>
            </a:r>
            <a:r>
              <a:rPr lang="ko-KR" altLang="en-US" sz="1050" b="1" dirty="0"/>
              <a:t>주</a:t>
            </a:r>
            <a:r>
              <a:rPr lang="en-US" altLang="ko-KR" sz="1050" b="1" dirty="0"/>
              <a:t>)</a:t>
            </a:r>
            <a:r>
              <a:rPr lang="ko-KR" altLang="en-US" sz="1050" b="1" dirty="0"/>
              <a:t> 이상 지속되었거나 없었던 증상이 나타나 </a:t>
            </a:r>
            <a:r>
              <a:rPr lang="en-US" altLang="ko-KR" sz="1050" b="1" dirty="0"/>
              <a:t>1</a:t>
            </a:r>
            <a:r>
              <a:rPr lang="ko-KR" altLang="en-US" sz="1050" b="1" dirty="0"/>
              <a:t>개월</a:t>
            </a:r>
            <a:r>
              <a:rPr lang="en-US" altLang="ko-KR" sz="1050" b="1" dirty="0"/>
              <a:t>(4</a:t>
            </a:r>
            <a:r>
              <a:rPr lang="ko-KR" altLang="en-US" sz="1050" b="1" dirty="0"/>
              <a:t>주</a:t>
            </a:r>
            <a:r>
              <a:rPr lang="en-US" altLang="ko-KR" sz="1050" b="1" dirty="0"/>
              <a:t>)</a:t>
            </a:r>
            <a:r>
              <a:rPr lang="ko-KR" altLang="en-US" sz="1050" b="1" dirty="0"/>
              <a:t>이상 지속된 적이 있습니까</a:t>
            </a:r>
            <a:r>
              <a:rPr lang="en-US" altLang="ko-KR" sz="1050" b="1" dirty="0"/>
              <a:t>?</a:t>
            </a:r>
          </a:p>
          <a:p>
            <a:r>
              <a:rPr lang="en-US" altLang="ko-KR" sz="1050" b="1" dirty="0"/>
              <a:t>(3</a:t>
            </a:r>
            <a:r>
              <a:rPr lang="ko-KR" altLang="en-US" sz="1050" b="1" dirty="0"/>
              <a:t>차</a:t>
            </a:r>
            <a:r>
              <a:rPr lang="en-US" altLang="ko-KR" sz="1050" b="1" dirty="0"/>
              <a:t>)</a:t>
            </a:r>
            <a:r>
              <a:rPr lang="ko-KR" altLang="en-US" sz="1050" b="1" dirty="0"/>
              <a:t> 코로나 </a:t>
            </a:r>
            <a:r>
              <a:rPr lang="en-US" altLang="ko-KR" sz="1050" b="1" dirty="0"/>
              <a:t>19 </a:t>
            </a:r>
            <a:r>
              <a:rPr lang="ko-KR" altLang="en-US" sz="1050" b="1" dirty="0"/>
              <a:t>확진 이후 코로나 </a:t>
            </a:r>
            <a:r>
              <a:rPr lang="en-US" altLang="ko-KR" sz="1050" b="1" dirty="0"/>
              <a:t>19 </a:t>
            </a:r>
            <a:r>
              <a:rPr lang="ko-KR" altLang="en-US" sz="1050" b="1" dirty="0"/>
              <a:t>증상이 </a:t>
            </a:r>
            <a:r>
              <a:rPr lang="en-US" altLang="ko-KR" sz="1050" b="1" dirty="0"/>
              <a:t>2</a:t>
            </a:r>
            <a:r>
              <a:rPr lang="ko-KR" altLang="en-US" sz="1050" b="1" dirty="0"/>
              <a:t>개월 이상 지속되었거나 없었던 증상이 나타나 </a:t>
            </a:r>
            <a:r>
              <a:rPr lang="en-US" altLang="ko-KR" sz="1050" b="1" dirty="0"/>
              <a:t>2</a:t>
            </a:r>
            <a:r>
              <a:rPr lang="ko-KR" altLang="en-US" sz="1050" b="1" dirty="0"/>
              <a:t>개월 이상 지속된 적이 있습니까</a:t>
            </a:r>
            <a:r>
              <a:rPr lang="en-US" altLang="ko-KR" sz="1050" b="1" dirty="0"/>
              <a:t>?</a:t>
            </a:r>
            <a:endParaRPr lang="ko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7BA93B-F9F7-D854-CD16-73B1D35F96CA}"/>
              </a:ext>
            </a:extLst>
          </p:cNvPr>
          <p:cNvSpPr txBox="1"/>
          <p:nvPr/>
        </p:nvSpPr>
        <p:spPr>
          <a:xfrm>
            <a:off x="3005959" y="6316469"/>
            <a:ext cx="3631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분석대상 </a:t>
            </a:r>
            <a:r>
              <a:rPr kumimoji="1"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n=8,638 (</a:t>
            </a:r>
            <a:r>
              <a:rPr kumimoji="1"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코로나</a:t>
            </a:r>
            <a:r>
              <a:rPr kumimoji="1"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kumimoji="1"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확진된</a:t>
            </a:r>
            <a:r>
              <a:rPr kumimoji="1"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적이 없었던 사람 제외</a:t>
            </a:r>
            <a:r>
              <a:rPr kumimoji="1"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R" altLang="en-US" sz="1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81B5A5-956E-0C9B-332E-49369FC40D70}"/>
              </a:ext>
            </a:extLst>
          </p:cNvPr>
          <p:cNvSpPr txBox="1"/>
          <p:nvPr/>
        </p:nvSpPr>
        <p:spPr>
          <a:xfrm>
            <a:off x="6637135" y="6319668"/>
            <a:ext cx="3889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분석대상 </a:t>
            </a:r>
            <a:r>
              <a:rPr kumimoji="1"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n=5,656 (</a:t>
            </a:r>
            <a:r>
              <a:rPr kumimoji="1"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코로나</a:t>
            </a:r>
            <a:r>
              <a:rPr kumimoji="1"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kumimoji="1"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확진된</a:t>
            </a:r>
            <a:r>
              <a:rPr kumimoji="1"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적이 없었던 사람 제외</a:t>
            </a:r>
            <a:r>
              <a:rPr kumimoji="1"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R" altLang="en-US" sz="1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7705537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7A838C7-F372-5C96-CD8C-DAB3B3837713}"/>
              </a:ext>
            </a:extLst>
          </p:cNvPr>
          <p:cNvGraphicFramePr>
            <a:graphicFrameLocks noGrp="1"/>
          </p:cNvGraphicFramePr>
          <p:nvPr/>
        </p:nvGraphicFramePr>
        <p:xfrm>
          <a:off x="610409" y="1266207"/>
          <a:ext cx="5024528" cy="47771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870686">
                  <a:extLst>
                    <a:ext uri="{9D8B030D-6E8A-4147-A177-3AD203B41FA5}">
                      <a16:colId xmlns:a16="http://schemas.microsoft.com/office/drawing/2014/main" val="2775137984"/>
                    </a:ext>
                  </a:extLst>
                </a:gridCol>
                <a:gridCol w="913842">
                  <a:extLst>
                    <a:ext uri="{9D8B030D-6E8A-4147-A177-3AD203B41FA5}">
                      <a16:colId xmlns:a16="http://schemas.microsoft.com/office/drawing/2014/main" val="22907522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80105442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28327921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96483588"/>
                    </a:ext>
                  </a:extLst>
                </a:gridCol>
              </a:tblGrid>
              <a:tr h="289752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</a:t>
                      </a:r>
                      <a:r>
                        <a:rPr lang="en-US" altLang="ko-KR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th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</a:t>
                      </a:r>
                      <a:r>
                        <a:rPr lang="en-US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rd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survey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860975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variable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class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유병률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신뢰구간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유병률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864441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전신증상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발열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11.1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9.0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13.6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19.9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879973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오한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8.1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6.2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10.4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19.6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3255963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피로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38.7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35.0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42.6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47.6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467808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근력저하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19.5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16.8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22.6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33.5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492952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근육통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20.6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17.7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23.9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35.1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649449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관절통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6.9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5.3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8.9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21.3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535051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피부발진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3.9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2.7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5.7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5.2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7690527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호흡기계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심혈관계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58.4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54.6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62.2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62.0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991615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37.6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34.0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41.2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49.9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596199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인후통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19.9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17.1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23.0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45.8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613058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콧물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코막힘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19.7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16.8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22.9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31.8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275816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흉통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8.3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6.5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10.6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19.4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429350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호흡곤란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4.7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3.4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6.4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12.8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020132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두근거림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8.0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6.2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10.2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16.5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2352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90FE2FE-A5E8-0BBE-4201-061008FE93B5}"/>
              </a:ext>
            </a:extLst>
          </p:cNvPr>
          <p:cNvSpPr txBox="1"/>
          <p:nvPr/>
        </p:nvSpPr>
        <p:spPr>
          <a:xfrm>
            <a:off x="439031" y="6294319"/>
            <a:ext cx="10224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(4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차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분석대상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n=828 (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코로나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최초감염 이후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코로나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증상이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개월 이상 지속되었거나 없었던 증상이 나타나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개월 이상 지속된 경험이 있는 자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(3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차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분석대상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n=257 (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코로나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최초감염 이후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코로나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증상이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개월 이상 지속되었거나 없었던 증상이 나타나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개월 이상 지속된 경험이 있는 자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1CADE1-51EB-C14F-81AA-47D6EA4B1F83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1276491"/>
          <a:ext cx="5416204" cy="4777151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953577">
                  <a:extLst>
                    <a:ext uri="{9D8B030D-6E8A-4147-A177-3AD203B41FA5}">
                      <a16:colId xmlns:a16="http://schemas.microsoft.com/office/drawing/2014/main" val="2775137984"/>
                    </a:ext>
                  </a:extLst>
                </a:gridCol>
                <a:gridCol w="1222627">
                  <a:extLst>
                    <a:ext uri="{9D8B030D-6E8A-4147-A177-3AD203B41FA5}">
                      <a16:colId xmlns:a16="http://schemas.microsoft.com/office/drawing/2014/main" val="22907522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80105442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21299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070285982"/>
                    </a:ext>
                  </a:extLst>
                </a:gridCol>
              </a:tblGrid>
              <a:tr h="251429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</a:t>
                      </a:r>
                      <a:r>
                        <a:rPr lang="en-US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th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survey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</a:t>
                      </a:r>
                      <a:r>
                        <a:rPr lang="en-US" sz="14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rd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survey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195418"/>
                  </a:ext>
                </a:extLst>
              </a:tr>
              <a:tr h="2514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variable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class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유병률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신뢰구간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유병률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864441"/>
                  </a:ext>
                </a:extLst>
              </a:tr>
              <a:tr h="2514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신경계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집중력저하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12.4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10.1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15.0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17.1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879973"/>
                  </a:ext>
                </a:extLst>
              </a:tr>
              <a:tr h="251429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인지기능저하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3.2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2.1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4.7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9.5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3255963"/>
                  </a:ext>
                </a:extLst>
              </a:tr>
              <a:tr h="251429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수면장애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8.8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6.9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11.0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22.6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467808"/>
                  </a:ext>
                </a:extLst>
              </a:tr>
              <a:tr h="251429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청각장애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2.1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1.3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3.4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5.2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492952"/>
                  </a:ext>
                </a:extLst>
              </a:tr>
              <a:tr h="251429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식욕저하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12.8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10.5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15.4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23.8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649449"/>
                  </a:ext>
                </a:extLst>
              </a:tr>
              <a:tr h="251429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후각 소실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16.9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14.2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20.0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25.9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535051"/>
                  </a:ext>
                </a:extLst>
              </a:tr>
              <a:tr h="251429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미각 소실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16.1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13.3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19.5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25.5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1051701"/>
                  </a:ext>
                </a:extLst>
              </a:tr>
              <a:tr h="251429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어지러움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13.5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11.2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16.0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23.9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53044"/>
                  </a:ext>
                </a:extLst>
              </a:tr>
              <a:tr h="251429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두통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18.5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15.7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21.7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30.3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7690527"/>
                  </a:ext>
                </a:extLst>
              </a:tr>
              <a:tr h="2514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소화기계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설사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6.5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4.9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8.7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8.3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991615"/>
                  </a:ext>
                </a:extLst>
              </a:tr>
              <a:tr h="251429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오심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2.5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1.7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3.6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3.3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596199"/>
                  </a:ext>
                </a:extLst>
              </a:tr>
              <a:tr h="251429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복통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1.9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1.2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3.1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5.8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613058"/>
                  </a:ext>
                </a:extLst>
              </a:tr>
              <a:tr h="251429"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변비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2.6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1.8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3.7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3.8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275816"/>
                  </a:ext>
                </a:extLst>
              </a:tr>
              <a:tr h="251429"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기타증상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불안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우울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8.2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6.3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10.6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429350"/>
                  </a:ext>
                </a:extLst>
              </a:tr>
              <a:tr h="251429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탈모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4.3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3.1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6.0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5.9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020132"/>
                  </a:ext>
                </a:extLst>
              </a:tr>
              <a:tr h="251429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생리주기변화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7.9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6.0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10.2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8.1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235248"/>
                  </a:ext>
                </a:extLst>
              </a:tr>
              <a:tr h="251429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기타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6.0</a:t>
                      </a:r>
                    </a:p>
                  </a:txBody>
                  <a:tcPr marL="4144" marR="4144" marT="4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4.6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7.9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6.1</a:t>
                      </a:r>
                    </a:p>
                  </a:txBody>
                  <a:tcPr marL="4144" marR="4144" marT="4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04377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6E4D415E-C4FE-256E-754D-A2DAC90FC007}"/>
              </a:ext>
            </a:extLst>
          </p:cNvPr>
          <p:cNvGrpSpPr/>
          <p:nvPr/>
        </p:nvGrpSpPr>
        <p:grpSpPr>
          <a:xfrm>
            <a:off x="188258" y="77757"/>
            <a:ext cx="4973289" cy="1077218"/>
            <a:chOff x="188258" y="77757"/>
            <a:chExt cx="11280593" cy="10772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70FAB0C-89C9-1B55-3352-265C4E01A652}"/>
                </a:ext>
              </a:extLst>
            </p:cNvPr>
            <p:cNvSpPr/>
            <p:nvPr/>
          </p:nvSpPr>
          <p:spPr>
            <a:xfrm flipH="1" flipV="1">
              <a:off x="188258" y="228692"/>
              <a:ext cx="116541" cy="7753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300DB6-CF63-61EA-D90F-613D29AE8B9E}"/>
                </a:ext>
              </a:extLst>
            </p:cNvPr>
            <p:cNvSpPr txBox="1"/>
            <p:nvPr/>
          </p:nvSpPr>
          <p:spPr>
            <a:xfrm>
              <a:off x="466305" y="77757"/>
              <a:ext cx="1100254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4</a:t>
              </a:r>
              <a:r>
                <a:rPr lang="ko-KR" altLang="en-US" sz="2000" b="1" dirty="0" err="1"/>
                <a:t>차조사</a:t>
              </a:r>
              <a:r>
                <a:rPr lang="ko-KR" altLang="en-US" sz="2000" b="1" dirty="0"/>
                <a:t> 분석결과</a:t>
              </a:r>
              <a:r>
                <a:rPr lang="en-US" altLang="ko-KR" sz="2000" b="1" dirty="0"/>
                <a:t>(3</a:t>
              </a:r>
              <a:r>
                <a:rPr lang="ko-KR" altLang="en-US" sz="2000" b="1" dirty="0"/>
                <a:t>차와 비교</a:t>
              </a:r>
              <a:r>
                <a:rPr lang="en-US" altLang="ko-KR" sz="2000" b="1" dirty="0"/>
                <a:t>)</a:t>
              </a:r>
              <a:endParaRPr lang="en-US" altLang="ko-KR" sz="4400" b="1" dirty="0"/>
            </a:p>
            <a:p>
              <a:r>
                <a:rPr lang="en-US" altLang="ko-KR" sz="4400" b="1" dirty="0"/>
                <a:t>Long</a:t>
              </a:r>
              <a:r>
                <a:rPr lang="ko-KR" altLang="en-US" sz="4400" b="1" dirty="0"/>
                <a:t> </a:t>
              </a:r>
              <a:r>
                <a:rPr lang="en-US" altLang="ko-KR" sz="4400" b="1" dirty="0"/>
                <a:t>covid</a:t>
              </a:r>
              <a:endParaRPr lang="ko-KR" altLang="en-US" sz="4400" b="1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13A3AE0-BB8C-B510-2B02-77FB3D9E1C4B}"/>
                </a:ext>
              </a:extLst>
            </p:cNvPr>
            <p:cNvSpPr/>
            <p:nvPr/>
          </p:nvSpPr>
          <p:spPr>
            <a:xfrm flipH="1" flipV="1">
              <a:off x="367552" y="228690"/>
              <a:ext cx="36000" cy="7753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FC54BAA-F7B2-C611-122C-2AFCD7519FA6}"/>
              </a:ext>
            </a:extLst>
          </p:cNvPr>
          <p:cNvSpPr txBox="1"/>
          <p:nvPr/>
        </p:nvSpPr>
        <p:spPr>
          <a:xfrm>
            <a:off x="3442447" y="581165"/>
            <a:ext cx="8749553" cy="415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050" b="1" dirty="0"/>
              <a:t>(4</a:t>
            </a:r>
            <a:r>
              <a:rPr lang="ko-KR" altLang="en-US" sz="1050" b="1" dirty="0"/>
              <a:t>차</a:t>
            </a:r>
            <a:r>
              <a:rPr lang="en-US" altLang="ko-KR" sz="1050" b="1" dirty="0"/>
              <a:t>)</a:t>
            </a:r>
            <a:r>
              <a:rPr lang="ko-KR" altLang="en-US" sz="1050" b="1" dirty="0"/>
              <a:t> 코로나</a:t>
            </a:r>
            <a:r>
              <a:rPr lang="en-US" altLang="ko-KR" sz="1050" b="1" dirty="0"/>
              <a:t>19</a:t>
            </a:r>
            <a:r>
              <a:rPr lang="ko-KR" altLang="en-US" sz="1050" b="1" dirty="0"/>
              <a:t> 최초 감염 이후</a:t>
            </a:r>
            <a:r>
              <a:rPr lang="en-US" altLang="ko-KR" sz="1050" b="1" dirty="0"/>
              <a:t>,</a:t>
            </a:r>
            <a:r>
              <a:rPr lang="ko-KR" altLang="en-US" sz="1050" b="1" dirty="0"/>
              <a:t> 코로나</a:t>
            </a:r>
            <a:r>
              <a:rPr lang="en-US" altLang="ko-KR" sz="1050" b="1" dirty="0"/>
              <a:t>19</a:t>
            </a:r>
            <a:r>
              <a:rPr lang="ko-KR" altLang="en-US" sz="1050" b="1" dirty="0"/>
              <a:t> 증상이 </a:t>
            </a:r>
            <a:r>
              <a:rPr lang="en-US" altLang="ko-KR" sz="1050" b="1" dirty="0"/>
              <a:t>1</a:t>
            </a:r>
            <a:r>
              <a:rPr lang="ko-KR" altLang="en-US" sz="1050" b="1" dirty="0"/>
              <a:t>개월</a:t>
            </a:r>
            <a:r>
              <a:rPr lang="en-US" altLang="ko-KR" sz="1050" b="1" dirty="0"/>
              <a:t>(4</a:t>
            </a:r>
            <a:r>
              <a:rPr lang="ko-KR" altLang="en-US" sz="1050" b="1" dirty="0"/>
              <a:t>주</a:t>
            </a:r>
            <a:r>
              <a:rPr lang="en-US" altLang="ko-KR" sz="1050" b="1" dirty="0"/>
              <a:t>)</a:t>
            </a:r>
            <a:r>
              <a:rPr lang="ko-KR" altLang="en-US" sz="1050" b="1" dirty="0"/>
              <a:t> 이상 지속되었거나 없었던 증상이 나타나 </a:t>
            </a:r>
            <a:r>
              <a:rPr lang="en-US" altLang="ko-KR" sz="1050" b="1" dirty="0"/>
              <a:t>1</a:t>
            </a:r>
            <a:r>
              <a:rPr lang="ko-KR" altLang="en-US" sz="1050" b="1" dirty="0"/>
              <a:t>개월</a:t>
            </a:r>
            <a:r>
              <a:rPr lang="en-US" altLang="ko-KR" sz="1050" b="1" dirty="0"/>
              <a:t>(4</a:t>
            </a:r>
            <a:r>
              <a:rPr lang="ko-KR" altLang="en-US" sz="1050" b="1" dirty="0"/>
              <a:t>주</a:t>
            </a:r>
            <a:r>
              <a:rPr lang="en-US" altLang="ko-KR" sz="1050" b="1" dirty="0"/>
              <a:t>)</a:t>
            </a:r>
            <a:r>
              <a:rPr lang="ko-KR" altLang="en-US" sz="1050" b="1" dirty="0"/>
              <a:t>이상 지속된 적이 있습니까</a:t>
            </a:r>
            <a:r>
              <a:rPr lang="en-US" altLang="ko-KR" sz="1050" b="1" dirty="0"/>
              <a:t>?</a:t>
            </a:r>
          </a:p>
          <a:p>
            <a:r>
              <a:rPr lang="en-US" altLang="ko-KR" sz="1050" b="1" dirty="0"/>
              <a:t>(3</a:t>
            </a:r>
            <a:r>
              <a:rPr lang="ko-KR" altLang="en-US" sz="1050" b="1" dirty="0"/>
              <a:t>차</a:t>
            </a:r>
            <a:r>
              <a:rPr lang="en-US" altLang="ko-KR" sz="1050" b="1" dirty="0"/>
              <a:t>)</a:t>
            </a:r>
            <a:r>
              <a:rPr lang="ko-KR" altLang="en-US" sz="1050" b="1" dirty="0"/>
              <a:t> 코로나 </a:t>
            </a:r>
            <a:r>
              <a:rPr lang="en-US" altLang="ko-KR" sz="1050" b="1" dirty="0"/>
              <a:t>19 </a:t>
            </a:r>
            <a:r>
              <a:rPr lang="ko-KR" altLang="en-US" sz="1050" b="1" dirty="0"/>
              <a:t>확진 이후 코로나 </a:t>
            </a:r>
            <a:r>
              <a:rPr lang="en-US" altLang="ko-KR" sz="1050" b="1" dirty="0"/>
              <a:t>19 </a:t>
            </a:r>
            <a:r>
              <a:rPr lang="ko-KR" altLang="en-US" sz="1050" b="1" dirty="0"/>
              <a:t>증상이 </a:t>
            </a:r>
            <a:r>
              <a:rPr lang="en-US" altLang="ko-KR" sz="1050" b="1" dirty="0"/>
              <a:t>2</a:t>
            </a:r>
            <a:r>
              <a:rPr lang="ko-KR" altLang="en-US" sz="1050" b="1" dirty="0"/>
              <a:t>개월 이상 지속되었거나 없었던 증상이 나타나 </a:t>
            </a:r>
            <a:r>
              <a:rPr lang="en-US" altLang="ko-KR" sz="1050" b="1" dirty="0"/>
              <a:t>2</a:t>
            </a:r>
            <a:r>
              <a:rPr lang="ko-KR" altLang="en-US" sz="1050" b="1" dirty="0"/>
              <a:t>개월 이상 지속된 적이 있습니까</a:t>
            </a:r>
            <a:r>
              <a:rPr lang="en-US" altLang="ko-KR" sz="1050" b="1" dirty="0"/>
              <a:t>?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12778909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B2B75-857E-7E09-27D3-F30CFC8D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3454"/>
            <a:ext cx="11073161" cy="791737"/>
          </a:xfrm>
        </p:spPr>
        <p:txBody>
          <a:bodyPr>
            <a:normAutofit fontScale="90000"/>
          </a:bodyPr>
          <a:lstStyle/>
          <a:p>
            <a:r>
              <a:rPr lang="en-KR" sz="3200" b="1" dirty="0"/>
              <a:t>기저질환에 따른 확진자 비율 및 S항체 역가 분포 (n=</a:t>
            </a:r>
            <a:r>
              <a:rPr lang="en-US" altLang="ko-KR" sz="3200" b="1" dirty="0"/>
              <a:t>9,532</a:t>
            </a:r>
            <a:r>
              <a:rPr lang="en-KR" sz="3200" b="1" dirty="0"/>
              <a:t>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29DD85-07F8-E74D-8EC1-7C801B870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793200"/>
              </p:ext>
            </p:extLst>
          </p:nvPr>
        </p:nvGraphicFramePr>
        <p:xfrm>
          <a:off x="585257" y="825191"/>
          <a:ext cx="5400000" cy="5760000"/>
        </p:xfrm>
        <a:graphic>
          <a:graphicData uri="http://schemas.openxmlformats.org/drawingml/2006/table">
            <a:tbl>
              <a:tblPr/>
              <a:tblGrid>
                <a:gridCol w="1350000">
                  <a:extLst>
                    <a:ext uri="{9D8B030D-6E8A-4147-A177-3AD203B41FA5}">
                      <a16:colId xmlns:a16="http://schemas.microsoft.com/office/drawing/2014/main" val="2056459662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33981360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86079640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4102287568"/>
                    </a:ext>
                  </a:extLst>
                </a:gridCol>
              </a:tblGrid>
              <a:tr h="360000">
                <a:tc rowSpan="2"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기저질환</a:t>
                      </a:r>
                      <a:endParaRPr lang="en-US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N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2/3</a:t>
                      </a: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차 이후 확진</a:t>
                      </a:r>
                      <a:endParaRPr lang="en-US" altLang="ko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1400" baseline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467131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신규 </a:t>
                      </a:r>
                      <a:r>
                        <a:rPr lang="ko-KR" altLang="en-US" sz="140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확진자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수</a:t>
                      </a:r>
                      <a:endParaRPr lang="en-US" altLang="ko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재 </a:t>
                      </a:r>
                      <a:r>
                        <a:rPr lang="ko-KR" altLang="en-US" sz="140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확진자</a:t>
                      </a: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수</a:t>
                      </a:r>
                      <a:endParaRPr lang="en-US" altLang="ko-KR" sz="1400" baseline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1498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기저질환 없음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5,197 (5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4.5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337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(6.5)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405 (7.8)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43972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기저질환 있음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4,335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(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45.5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301 (6.9)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312 (7.2)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607967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고혈압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2,600 (27.3)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179 (6.9)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168 (6.5)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97594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당뇨</a:t>
                      </a:r>
                      <a:endParaRPr lang="en-US" altLang="ko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1,265 (13.3)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73 (5.8)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96 (7.6)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77404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고지혈증</a:t>
                      </a:r>
                      <a:endParaRPr lang="en-US" altLang="ko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1,862 (19.5)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136 (7.3)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155 (8.3)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5157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암</a:t>
                      </a:r>
                      <a:endParaRPr lang="en-US" altLang="ko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222 (2.3)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15 (6.8)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27 (12.2)</a:t>
                      </a:r>
                      <a:endParaRPr lang="en-KR" sz="1400" b="1" kern="1200" dirty="0">
                        <a:solidFill>
                          <a:srgbClr val="FF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0113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뇌혈관질환</a:t>
                      </a:r>
                      <a:endParaRPr lang="en-US" altLang="ko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150 (1.6)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14 (9.3)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6 (4.0)</a:t>
                      </a:r>
                      <a:endParaRPr lang="en-KR" sz="1400" b="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2293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만성콩팥병</a:t>
                      </a:r>
                      <a:endParaRPr lang="en-US" altLang="ko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44 (0.5)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 (2.3)</a:t>
                      </a:r>
                      <a:endParaRPr lang="en-KR" sz="140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 (4.5)</a:t>
                      </a:r>
                      <a:endParaRPr lang="en-KR" sz="1400" b="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81692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만성폐질환</a:t>
                      </a:r>
                      <a:endParaRPr lang="en-US" altLang="ko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36 (0.4)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9 (22.2)</a:t>
                      </a:r>
                      <a:endParaRPr lang="en-KR" sz="1400" b="1" dirty="0">
                        <a:solidFill>
                          <a:srgbClr val="FF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 (11.1)</a:t>
                      </a:r>
                      <a:endParaRPr lang="en-KR" sz="1400" b="1" kern="1200" dirty="0">
                        <a:solidFill>
                          <a:srgbClr val="FF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1395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간질환</a:t>
                      </a:r>
                      <a:endParaRPr lang="en-US" altLang="ko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158 (1.7)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12 (7.6)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11 (7.0)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08857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면역기능저하</a:t>
                      </a:r>
                      <a:endParaRPr lang="en-US" altLang="ko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33 (0.3)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0</a:t>
                      </a:r>
                      <a:endParaRPr lang="en-KR" sz="140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5 (15.2)</a:t>
                      </a:r>
                      <a:endParaRPr lang="en-KR" sz="1400" b="1" dirty="0">
                        <a:solidFill>
                          <a:srgbClr val="FF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681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자가면역질환</a:t>
                      </a:r>
                      <a:endParaRPr lang="en-US" altLang="ko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45 (0.5)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 (8.9)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 (6.7)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694623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심장질환</a:t>
                      </a:r>
                      <a:endParaRPr lang="en-US" altLang="ko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252 (2.6)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27 (10.7)</a:t>
                      </a:r>
                      <a:endParaRPr lang="en-KR" sz="1400" b="1" kern="1200" dirty="0">
                        <a:solidFill>
                          <a:srgbClr val="FF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22 (8.7)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8049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기타</a:t>
                      </a:r>
                      <a:endParaRPr lang="en-US" altLang="ko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664 (7.0)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57 (8.6)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57 (8.6)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67143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A7B5F3-9846-B89C-058B-48EA73310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252" y="1910755"/>
            <a:ext cx="3473101" cy="3588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4ADA7A-3265-85ED-4B3E-ADABA464DD05}"/>
              </a:ext>
            </a:extLst>
          </p:cNvPr>
          <p:cNvSpPr txBox="1"/>
          <p:nvPr/>
        </p:nvSpPr>
        <p:spPr>
          <a:xfrm>
            <a:off x="6570515" y="1358374"/>
            <a:ext cx="520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/>
              <a:t>기저질환 유무에 따른 </a:t>
            </a:r>
            <a:r>
              <a:rPr lang="en-US" altLang="ko-KR" b="1" dirty="0"/>
              <a:t>4</a:t>
            </a:r>
            <a:r>
              <a:rPr lang="ko-KR" altLang="en-US" b="1" dirty="0"/>
              <a:t>차 조사 </a:t>
            </a:r>
            <a:r>
              <a:rPr lang="en-KR" b="1" dirty="0"/>
              <a:t>S항체 역가 분포</a:t>
            </a:r>
          </a:p>
        </p:txBody>
      </p:sp>
    </p:spTree>
    <p:extLst>
      <p:ext uri="{BB962C8B-B14F-4D97-AF65-F5344CB8AC3E}">
        <p14:creationId xmlns:p14="http://schemas.microsoft.com/office/powerpoint/2010/main" val="1116824686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3AADFB54-4776-33DD-179E-FD1ECA48B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83774" y="1667669"/>
            <a:ext cx="6413500" cy="48252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7F2DB6-1CF6-C3F9-60A9-18A9A80E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sz="4000" dirty="0"/>
              <a:t>기저질환에 따른 4차조사 S항체 역가 분포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46199-97BB-ADEF-C843-FD6F1621C059}"/>
              </a:ext>
            </a:extLst>
          </p:cNvPr>
          <p:cNvSpPr txBox="1"/>
          <p:nvPr/>
        </p:nvSpPr>
        <p:spPr>
          <a:xfrm>
            <a:off x="4086250" y="1438208"/>
            <a:ext cx="84416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KR" sz="1200" b="1" dirty="0"/>
              <a:t>고혈압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E61E6F-2058-E62B-EF18-6AA71DF4AF13}"/>
              </a:ext>
            </a:extLst>
          </p:cNvPr>
          <p:cNvSpPr txBox="1"/>
          <p:nvPr/>
        </p:nvSpPr>
        <p:spPr>
          <a:xfrm>
            <a:off x="5707323" y="1432187"/>
            <a:ext cx="84416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KR" sz="1200" b="1" dirty="0"/>
              <a:t>당뇨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D0BC26-636B-B7DB-137A-BED21C4D33FB}"/>
              </a:ext>
            </a:extLst>
          </p:cNvPr>
          <p:cNvSpPr txBox="1"/>
          <p:nvPr/>
        </p:nvSpPr>
        <p:spPr>
          <a:xfrm>
            <a:off x="7256710" y="1451819"/>
            <a:ext cx="95214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KR" sz="1200" b="1" dirty="0"/>
              <a:t>고지혈증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501E5-275F-C132-504C-7DC02AADAF61}"/>
              </a:ext>
            </a:extLst>
          </p:cNvPr>
          <p:cNvSpPr txBox="1"/>
          <p:nvPr/>
        </p:nvSpPr>
        <p:spPr>
          <a:xfrm>
            <a:off x="8947887" y="1473704"/>
            <a:ext cx="84416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KR" sz="1200" b="1" dirty="0"/>
              <a:t>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BABC86-34FC-7CA6-BB4B-3FE77A8C9825}"/>
              </a:ext>
            </a:extLst>
          </p:cNvPr>
          <p:cNvSpPr txBox="1"/>
          <p:nvPr/>
        </p:nvSpPr>
        <p:spPr>
          <a:xfrm>
            <a:off x="3940637" y="3064913"/>
            <a:ext cx="117791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KR" sz="1200" b="1" dirty="0"/>
              <a:t>뇌혈관질환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BB1C2-2F7D-8F44-F621-6F099B096469}"/>
              </a:ext>
            </a:extLst>
          </p:cNvPr>
          <p:cNvSpPr txBox="1"/>
          <p:nvPr/>
        </p:nvSpPr>
        <p:spPr>
          <a:xfrm>
            <a:off x="5695034" y="3035340"/>
            <a:ext cx="140858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KR" sz="1200" b="1" dirty="0"/>
              <a:t>만성콩팥병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4B7DEB-EA3F-1224-DBBA-AABAD75E4396}"/>
              </a:ext>
            </a:extLst>
          </p:cNvPr>
          <p:cNvSpPr txBox="1"/>
          <p:nvPr/>
        </p:nvSpPr>
        <p:spPr>
          <a:xfrm>
            <a:off x="7308163" y="3072345"/>
            <a:ext cx="117791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KR" sz="1200" b="1" dirty="0"/>
              <a:t>만성폐질환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2BEE48-BD0A-72E9-F5D1-83112BF907FF}"/>
              </a:ext>
            </a:extLst>
          </p:cNvPr>
          <p:cNvSpPr txBox="1"/>
          <p:nvPr/>
        </p:nvSpPr>
        <p:spPr>
          <a:xfrm>
            <a:off x="8989170" y="3070335"/>
            <a:ext cx="84416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KR" sz="1200" b="1" dirty="0"/>
              <a:t>간질환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472481-1A5A-8D7B-ADE4-3F67F2AA34A7}"/>
              </a:ext>
            </a:extLst>
          </p:cNvPr>
          <p:cNvSpPr txBox="1"/>
          <p:nvPr/>
        </p:nvSpPr>
        <p:spPr>
          <a:xfrm>
            <a:off x="3894694" y="4691618"/>
            <a:ext cx="13447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KR" sz="1200" b="1" dirty="0"/>
              <a:t>면역기능저하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ABD476-D729-69DC-E6D5-A3ADB320AE4B}"/>
              </a:ext>
            </a:extLst>
          </p:cNvPr>
          <p:cNvSpPr txBox="1"/>
          <p:nvPr/>
        </p:nvSpPr>
        <p:spPr>
          <a:xfrm>
            <a:off x="5662485" y="4680010"/>
            <a:ext cx="140858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KR" sz="1200" b="1" dirty="0"/>
              <a:t>자가면역질환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4D8890-3FF7-814C-9AAB-7675B363FBD4}"/>
              </a:ext>
            </a:extLst>
          </p:cNvPr>
          <p:cNvSpPr txBox="1"/>
          <p:nvPr/>
        </p:nvSpPr>
        <p:spPr>
          <a:xfrm>
            <a:off x="7290524" y="4683666"/>
            <a:ext cx="95214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KR" sz="1200" b="1" dirty="0"/>
              <a:t>심장질환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8EBCEF-9826-04CC-3861-8334ACE98ED0}"/>
              </a:ext>
            </a:extLst>
          </p:cNvPr>
          <p:cNvSpPr txBox="1"/>
          <p:nvPr/>
        </p:nvSpPr>
        <p:spPr>
          <a:xfrm>
            <a:off x="8991781" y="4680010"/>
            <a:ext cx="84416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KR" sz="1200" b="1" dirty="0"/>
              <a:t>기타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F0684-C27B-BCB1-E7CC-B91E6C8D7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436"/>
          <a:stretch/>
        </p:blipFill>
        <p:spPr>
          <a:xfrm>
            <a:off x="1815175" y="1713969"/>
            <a:ext cx="1885393" cy="13213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C32E2A-9817-4E23-9F40-BA4A46DCE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175" y="3335884"/>
            <a:ext cx="1885393" cy="17035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B3F53D-DD95-7E8B-7D6B-D6D5A14BB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175" y="4838231"/>
            <a:ext cx="1885393" cy="170358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21F912F-5715-82C6-2C6E-F3621EBC53B6}"/>
              </a:ext>
            </a:extLst>
          </p:cNvPr>
          <p:cNvCxnSpPr/>
          <p:nvPr/>
        </p:nvCxnSpPr>
        <p:spPr>
          <a:xfrm>
            <a:off x="2233914" y="2534856"/>
            <a:ext cx="8263360" cy="0"/>
          </a:xfrm>
          <a:prstGeom prst="line">
            <a:avLst/>
          </a:prstGeom>
          <a:ln w="19050">
            <a:solidFill>
              <a:srgbClr val="AAB9B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0CB1C-1984-B7AD-065D-E4BA3B899BB1}"/>
              </a:ext>
            </a:extLst>
          </p:cNvPr>
          <p:cNvCxnSpPr/>
          <p:nvPr/>
        </p:nvCxnSpPr>
        <p:spPr>
          <a:xfrm>
            <a:off x="2233914" y="4157240"/>
            <a:ext cx="8263360" cy="0"/>
          </a:xfrm>
          <a:prstGeom prst="line">
            <a:avLst/>
          </a:prstGeom>
          <a:ln w="19050">
            <a:solidFill>
              <a:srgbClr val="AAB9B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7729F7-F22D-6068-B8FD-5332A34059DF}"/>
              </a:ext>
            </a:extLst>
          </p:cNvPr>
          <p:cNvCxnSpPr/>
          <p:nvPr/>
        </p:nvCxnSpPr>
        <p:spPr>
          <a:xfrm>
            <a:off x="2233914" y="5661950"/>
            <a:ext cx="8263360" cy="0"/>
          </a:xfrm>
          <a:prstGeom prst="line">
            <a:avLst/>
          </a:prstGeom>
          <a:ln w="19050">
            <a:solidFill>
              <a:srgbClr val="AAB9B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028412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7D969-D2FD-DA49-CEB1-95491CF460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/>
              <a:t>항체 역가를 활용한</a:t>
            </a:r>
            <a:br>
              <a:rPr lang="en-KR" dirty="0"/>
            </a:br>
            <a:r>
              <a:rPr lang="en-KR" dirty="0"/>
              <a:t>SARS-CoV-2 감염력 정의 </a:t>
            </a:r>
          </a:p>
        </p:txBody>
      </p:sp>
    </p:spTree>
    <p:extLst>
      <p:ext uri="{BB962C8B-B14F-4D97-AF65-F5344CB8AC3E}">
        <p14:creationId xmlns:p14="http://schemas.microsoft.com/office/powerpoint/2010/main" val="408415118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182D-0717-9211-73D6-1C291531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감염여부 조작적 정의에 활용한 변수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39F05-C79B-068D-B35E-3E09F99DD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567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/>
              <a:t>분석 배경</a:t>
            </a:r>
            <a:r>
              <a:rPr lang="en-US" altLang="ko-KR" sz="2800" dirty="0"/>
              <a:t>: 2/3</a:t>
            </a:r>
            <a:r>
              <a:rPr lang="ko-KR" altLang="en-US" sz="2800" dirty="0"/>
              <a:t>차 이후 확진정보에 대한 자료 연계가 불가능하여</a:t>
            </a:r>
            <a:r>
              <a:rPr lang="en-US" altLang="ko-KR" sz="2800" dirty="0"/>
              <a:t>, </a:t>
            </a:r>
            <a:r>
              <a:rPr lang="ko-KR" altLang="en-US" sz="2800" dirty="0"/>
              <a:t>감염자를 구분해내는 조작적 정의가 필요함</a:t>
            </a:r>
            <a:endParaRPr lang="en-US" altLang="ko-KR" sz="2800" dirty="0"/>
          </a:p>
          <a:p>
            <a:pPr>
              <a:lnSpc>
                <a:spcPct val="120000"/>
              </a:lnSpc>
            </a:pPr>
            <a:r>
              <a:rPr lang="en-KR" dirty="0"/>
              <a:t>감염력 정의를 위해</a:t>
            </a:r>
            <a:r>
              <a:rPr lang="en-US" dirty="0"/>
              <a:t> </a:t>
            </a:r>
            <a:r>
              <a:rPr lang="en-US" altLang="ko-KR" dirty="0"/>
              <a:t>1</a:t>
            </a:r>
            <a:r>
              <a:rPr lang="en-US" altLang="ko-KR" dirty="0">
                <a:sym typeface="Wingdings" pitchFamily="2" charset="2"/>
              </a:rPr>
              <a:t>2</a:t>
            </a:r>
            <a:r>
              <a:rPr lang="ko-KR" altLang="en-US" dirty="0">
                <a:sym typeface="Wingdings" pitchFamily="2" charset="2"/>
              </a:rPr>
              <a:t>차</a:t>
            </a:r>
            <a:r>
              <a:rPr lang="en-US" altLang="ko-KR" dirty="0">
                <a:sym typeface="Wingdings" pitchFamily="2" charset="2"/>
              </a:rPr>
              <a:t>, 2/34</a:t>
            </a:r>
            <a:r>
              <a:rPr lang="ko-KR" altLang="en-US" dirty="0">
                <a:sym typeface="Wingdings" pitchFamily="2" charset="2"/>
              </a:rPr>
              <a:t>차 자료의</a:t>
            </a:r>
            <a:r>
              <a:rPr lang="en-KR" dirty="0"/>
              <a:t> N-titer, S-titer의 변화 확인</a:t>
            </a:r>
          </a:p>
          <a:p>
            <a:pPr lvl="1">
              <a:lnSpc>
                <a:spcPct val="120000"/>
              </a:lnSpc>
            </a:pPr>
            <a:r>
              <a:rPr lang="en-KR" dirty="0"/>
              <a:t>S-titer의 변화는 네 개의 감염 범주화에 따른 역가 변화의 차이가 적음</a:t>
            </a:r>
          </a:p>
          <a:p>
            <a:pPr lvl="2">
              <a:lnSpc>
                <a:spcPct val="120000"/>
              </a:lnSpc>
            </a:pPr>
            <a:r>
              <a:rPr lang="en-KR" dirty="0"/>
              <a:t>New infection만 조금 더 차이가 큰 양상을 보였음</a:t>
            </a:r>
          </a:p>
          <a:p>
            <a:pPr lvl="2">
              <a:lnSpc>
                <a:spcPct val="120000"/>
              </a:lnSpc>
            </a:pPr>
            <a:r>
              <a:rPr lang="en-KR" dirty="0"/>
              <a:t>조사 기간 사이의 백신접종 여부에 따라 층화해도 큰 차이 없었음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2/3</a:t>
            </a:r>
            <a:r>
              <a:rPr lang="en-US" altLang="ko-KR" dirty="0">
                <a:sym typeface="Wingdings" pitchFamily="2" charset="2"/>
              </a:rPr>
              <a:t>4</a:t>
            </a:r>
            <a:r>
              <a:rPr lang="ko-KR" altLang="en-US" dirty="0">
                <a:sym typeface="Wingdings" pitchFamily="2" charset="2"/>
              </a:rPr>
              <a:t>차 자료에 비해 </a:t>
            </a:r>
            <a:r>
              <a:rPr lang="en-US" altLang="ko-KR" dirty="0">
                <a:sym typeface="Wingdings" pitchFamily="2" charset="2"/>
              </a:rPr>
              <a:t>12</a:t>
            </a:r>
            <a:r>
              <a:rPr lang="ko-KR" altLang="en-US" dirty="0">
                <a:sym typeface="Wingdings" pitchFamily="2" charset="2"/>
              </a:rPr>
              <a:t>차 자료의 </a:t>
            </a:r>
            <a:r>
              <a:rPr lang="ko-KR" altLang="en-US" dirty="0" err="1">
                <a:sym typeface="Wingdings" pitchFamily="2" charset="2"/>
              </a:rPr>
              <a:t>항체역가</a:t>
            </a:r>
            <a:r>
              <a:rPr lang="ko-KR" altLang="en-US" dirty="0">
                <a:sym typeface="Wingdings" pitchFamily="2" charset="2"/>
              </a:rPr>
              <a:t> 변화가 네 가지 감염 범주그룹에 따른 항체 역가 차이의 분포의 구별이 잘 됨</a:t>
            </a: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20000"/>
              </a:lnSpc>
            </a:pPr>
            <a:r>
              <a:rPr lang="en-US" altLang="ko-KR" dirty="0">
                <a:sym typeface="Wingdings" pitchFamily="2" charset="2"/>
              </a:rPr>
              <a:t>2/34</a:t>
            </a:r>
            <a:r>
              <a:rPr lang="ko-KR" altLang="en-US" dirty="0">
                <a:sym typeface="Wingdings" pitchFamily="2" charset="2"/>
              </a:rPr>
              <a:t>차 시기가 코로나</a:t>
            </a:r>
            <a:r>
              <a:rPr lang="en-US" altLang="ko-KR" dirty="0">
                <a:sym typeface="Wingdings" pitchFamily="2" charset="2"/>
              </a:rPr>
              <a:t>19 </a:t>
            </a:r>
            <a:r>
              <a:rPr lang="ko-KR" altLang="en-US" dirty="0">
                <a:sym typeface="Wingdings" pitchFamily="2" charset="2"/>
              </a:rPr>
              <a:t>표본감시로 정책이 변화하였고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설문조사의 </a:t>
            </a:r>
            <a:r>
              <a:rPr lang="ko-KR" altLang="en-US" dirty="0" err="1">
                <a:sym typeface="Wingdings" pitchFamily="2" charset="2"/>
              </a:rPr>
              <a:t>확진력</a:t>
            </a:r>
            <a:r>
              <a:rPr lang="ko-KR" altLang="en-US" dirty="0">
                <a:sym typeface="Wingdings" pitchFamily="2" charset="2"/>
              </a:rPr>
              <a:t> 응답을 활용해 분석하였기 때문에 </a:t>
            </a:r>
            <a:r>
              <a:rPr lang="en-US" altLang="ko-KR" dirty="0">
                <a:sym typeface="Wingdings" pitchFamily="2" charset="2"/>
              </a:rPr>
              <a:t>undiagnosed infection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proportion</a:t>
            </a:r>
            <a:r>
              <a:rPr lang="ko-KR" altLang="en-US" dirty="0">
                <a:sym typeface="Wingdings" pitchFamily="2" charset="2"/>
              </a:rPr>
              <a:t>이 높을 것</a:t>
            </a:r>
          </a:p>
          <a:p>
            <a:r>
              <a:rPr lang="ko-KR" altLang="en-US" dirty="0">
                <a:sym typeface="Wingdings" pitchFamily="2" charset="2"/>
              </a:rPr>
              <a:t>따라서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감염력 정의는 </a:t>
            </a:r>
            <a:r>
              <a:rPr lang="en-US" altLang="ko-KR" dirty="0">
                <a:sym typeface="Wingdings" pitchFamily="2" charset="2"/>
              </a:rPr>
              <a:t>12</a:t>
            </a:r>
            <a:r>
              <a:rPr lang="ko-KR" altLang="en-US" dirty="0">
                <a:sym typeface="Wingdings" pitchFamily="2" charset="2"/>
              </a:rPr>
              <a:t>차의 </a:t>
            </a:r>
            <a:r>
              <a:rPr lang="en-US" altLang="ko-KR" dirty="0">
                <a:sym typeface="Wingdings" pitchFamily="2" charset="2"/>
              </a:rPr>
              <a:t>N-titer </a:t>
            </a:r>
            <a:r>
              <a:rPr lang="ko-KR" altLang="en-US" dirty="0">
                <a:sym typeface="Wingdings" pitchFamily="2" charset="2"/>
              </a:rPr>
              <a:t>변화를 활용하고자 함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신규감염 및 재감염 </a:t>
            </a:r>
            <a:r>
              <a:rPr lang="en-US" altLang="ko-KR" dirty="0">
                <a:sym typeface="Wingdings" pitchFamily="2" charset="2"/>
              </a:rPr>
              <a:t>cut-off</a:t>
            </a:r>
            <a:r>
              <a:rPr lang="ko-KR" altLang="en-US" dirty="0">
                <a:sym typeface="Wingdings" pitchFamily="2" charset="2"/>
              </a:rPr>
              <a:t>는 각 그룹별 </a:t>
            </a:r>
            <a:r>
              <a:rPr lang="en-US" altLang="ko-KR" dirty="0">
                <a:sym typeface="Wingdings" pitchFamily="2" charset="2"/>
              </a:rPr>
              <a:t>q3, q1 </a:t>
            </a:r>
            <a:r>
              <a:rPr lang="ko-KR" altLang="en-US" dirty="0">
                <a:sym typeface="Wingdings" pitchFamily="2" charset="2"/>
              </a:rPr>
              <a:t>사이 값을 지정함</a:t>
            </a:r>
            <a:endParaRPr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57395688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A8ACB88-329C-5CBB-6A64-9A931468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24" y="3649662"/>
            <a:ext cx="5715000" cy="304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1C4262-A628-6CC5-1CCE-68341DC6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69" y="173038"/>
            <a:ext cx="10515600" cy="443767"/>
          </a:xfrm>
        </p:spPr>
        <p:txBody>
          <a:bodyPr>
            <a:noAutofit/>
          </a:bodyPr>
          <a:lstStyle/>
          <a:p>
            <a:r>
              <a:rPr lang="en-KR" sz="2400" b="1" dirty="0"/>
              <a:t>1-&gt;2차 감염력에 따른 </a:t>
            </a:r>
            <a:r>
              <a:rPr lang="en-KR" sz="2400" b="1" dirty="0">
                <a:highlight>
                  <a:srgbClr val="FFFF00"/>
                </a:highlight>
              </a:rPr>
              <a:t>N항체</a:t>
            </a:r>
            <a:r>
              <a:rPr lang="en-KR" sz="2400" b="1" dirty="0"/>
              <a:t> 역가 변화 </a:t>
            </a:r>
            <a:r>
              <a:rPr lang="en-KR" sz="2400" b="1" dirty="0">
                <a:highlight>
                  <a:srgbClr val="FFFF00"/>
                </a:highlight>
              </a:rPr>
              <a:t>(N=7,385)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A16F5C-CB29-832F-65BB-9EA40B5BE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454" y="667970"/>
            <a:ext cx="5486400" cy="303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7DC752-37E7-F5A4-9E6D-004010322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67970"/>
            <a:ext cx="5486400" cy="303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F330DC-C3AD-B884-9E1F-5C8C16558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953" y="3649662"/>
            <a:ext cx="5486400" cy="3035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D7F407-FA5B-4104-D5E6-4EECD43E7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568" y="2723983"/>
            <a:ext cx="2303585" cy="6208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2E5E4F-5E8A-DE76-AA9D-F73233EABC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779" y="5865728"/>
            <a:ext cx="2018812" cy="5255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7BE0FE-CAAA-E52C-AB2C-4EB1FD365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5969" y="52922"/>
            <a:ext cx="1465384" cy="8690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8C599-9822-B0CD-4308-194474214B5A}"/>
                  </a:ext>
                </a:extLst>
              </p:cNvPr>
              <p:cNvSpPr txBox="1"/>
              <p:nvPr/>
            </p:nvSpPr>
            <p:spPr>
              <a:xfrm>
                <a:off x="4099105" y="799331"/>
                <a:ext cx="976270" cy="38401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8C599-9822-B0CD-4308-194474214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05" y="799331"/>
                <a:ext cx="976270" cy="3840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02B0E1-3BBA-DBFB-3B69-D2368DFEC863}"/>
                  </a:ext>
                </a:extLst>
              </p:cNvPr>
              <p:cNvSpPr txBox="1"/>
              <p:nvPr/>
            </p:nvSpPr>
            <p:spPr>
              <a:xfrm>
                <a:off x="4194569" y="3885796"/>
                <a:ext cx="956552" cy="61343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02B0E1-3BBA-DBFB-3B69-D2368DFEC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569" y="3885796"/>
                <a:ext cx="956552" cy="6134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9AE46DD-B9F5-BA03-1061-6F364F8396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6318" y="1562783"/>
            <a:ext cx="1567444" cy="1374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E0F033-CF8E-7716-3236-2424875393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2845" y="4491065"/>
            <a:ext cx="1567444" cy="1374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696922-142C-F4D4-0A24-2630A4BBAD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47414" y="1575751"/>
            <a:ext cx="1375448" cy="1219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835F8D-B69F-B340-7407-CB274F5D68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26347" y="4357002"/>
            <a:ext cx="1375448" cy="121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2873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39E1C55-D1F5-F43D-E2DC-0D024C3B7565}"/>
              </a:ext>
            </a:extLst>
          </p:cNvPr>
          <p:cNvSpPr/>
          <p:nvPr/>
        </p:nvSpPr>
        <p:spPr>
          <a:xfrm flipH="1" flipV="1">
            <a:off x="188258" y="228692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153507-82E2-F227-C379-DF1853F1CCF9}"/>
              </a:ext>
            </a:extLst>
          </p:cNvPr>
          <p:cNvSpPr/>
          <p:nvPr/>
        </p:nvSpPr>
        <p:spPr>
          <a:xfrm flipH="1" flipV="1">
            <a:off x="367552" y="228691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5E8CC-05E8-EE23-C5F6-8F538A147A15}"/>
              </a:ext>
            </a:extLst>
          </p:cNvPr>
          <p:cNvSpPr txBox="1"/>
          <p:nvPr/>
        </p:nvSpPr>
        <p:spPr>
          <a:xfrm>
            <a:off x="466305" y="228691"/>
            <a:ext cx="11609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지역사회 기반 코로나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19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항체조사의 의의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F68B55-2428-D301-4AB6-5F80CABF3F2B}"/>
              </a:ext>
            </a:extLst>
          </p:cNvPr>
          <p:cNvSpPr/>
          <p:nvPr/>
        </p:nvSpPr>
        <p:spPr>
          <a:xfrm>
            <a:off x="466305" y="1128963"/>
            <a:ext cx="11428987" cy="53862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○ 코로나 위기상황 해제</a:t>
            </a:r>
            <a:r>
              <a:rPr lang="en-US" altLang="ko-KR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(2023/5/4) </a:t>
            </a:r>
            <a:r>
              <a:rPr lang="ko-KR" altLang="en-US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이후에도 코로나</a:t>
            </a:r>
            <a:r>
              <a:rPr lang="en-US" altLang="ko-KR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19</a:t>
            </a:r>
            <a:r>
              <a:rPr lang="ko-KR" altLang="en-US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</a:t>
            </a:r>
            <a:r>
              <a:rPr lang="ko-KR" altLang="en-US" sz="20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국내 지역사회 유행 지속</a:t>
            </a:r>
            <a:endParaRPr lang="en-US" altLang="ko-KR" sz="200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- </a:t>
            </a:r>
            <a:r>
              <a:rPr lang="ko-KR" altLang="en-US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고위험군인 </a:t>
            </a:r>
            <a:r>
              <a:rPr lang="en-US" altLang="ko-KR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60</a:t>
            </a:r>
            <a:r>
              <a:rPr lang="ko-KR" altLang="en-US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 이상 고령층에서 </a:t>
            </a:r>
            <a:r>
              <a:rPr lang="en-US" altLang="ko-KR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30% </a:t>
            </a:r>
            <a:r>
              <a:rPr lang="ko-KR" altLang="en-US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이상의 감수성자 상존</a:t>
            </a:r>
            <a:r>
              <a:rPr lang="en-US" altLang="ko-KR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(3</a:t>
            </a:r>
            <a:r>
              <a:rPr lang="ko-KR" altLang="en-US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차조사결과</a:t>
            </a:r>
            <a:r>
              <a:rPr lang="en-US" altLang="ko-KR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>
              <a:lnSpc>
                <a:spcPct val="120000"/>
              </a:lnSpc>
            </a:pPr>
            <a:endParaRPr lang="ko-KR" altLang="en-US" sz="20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indent="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○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대표성 있는 </a:t>
            </a:r>
            <a:r>
              <a:rPr lang="ko-KR" altLang="en-US" sz="2000" kern="0" spc="0" dirty="0">
                <a:solidFill>
                  <a:srgbClr val="FF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지역사회 </a:t>
            </a:r>
            <a:r>
              <a:rPr lang="ko-KR" altLang="en-US" sz="2000" kern="0" spc="0" dirty="0" err="1">
                <a:solidFill>
                  <a:srgbClr val="FF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항체양성률</a:t>
            </a:r>
            <a:r>
              <a:rPr lang="ko-KR" altLang="en-US" sz="2000" kern="0" spc="0" dirty="0">
                <a:solidFill>
                  <a:srgbClr val="FF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kern="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조사 기반 구축이 필요</a:t>
            </a:r>
            <a:endParaRPr lang="en-US" altLang="ko-KR" sz="2000" kern="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fontAlgn="base">
              <a:lnSpc>
                <a:spcPct val="120000"/>
              </a:lnSpc>
            </a:pPr>
            <a:r>
              <a:rPr lang="en-US" altLang="ko-KR" sz="2000" kern="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                                                               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(Elliott et al., AJPH, 2023)</a:t>
            </a:r>
            <a:br>
              <a:rPr lang="ko-KR" altLang="en-US" sz="20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병의원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잔혈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검체의 편의추출로 인한 결과해석 한계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en-US" altLang="ko-KR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국내외 전문가 향후 </a:t>
            </a:r>
            <a:r>
              <a:rPr lang="en-US" altLang="ko-KR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2,3</a:t>
            </a:r>
            <a:r>
              <a:rPr lang="ko-KR" altLang="en-US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</a:t>
            </a:r>
            <a:r>
              <a:rPr lang="ko-KR" altLang="en-US" sz="20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또 다른 </a:t>
            </a:r>
            <a:r>
              <a:rPr lang="en-US" altLang="ko-KR" sz="20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Pandemic crisis </a:t>
            </a:r>
            <a:r>
              <a:rPr lang="ko-KR" altLang="en-US" sz="20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도래 예측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○ 국내 </a:t>
            </a:r>
            <a:r>
              <a:rPr lang="en-US" altLang="ko-KR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1~3</a:t>
            </a:r>
            <a:r>
              <a:rPr lang="ko-KR" altLang="en-US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 조사의 후속 조사를 통한 </a:t>
            </a:r>
            <a:r>
              <a:rPr lang="ko-KR" altLang="en-US" sz="20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코로나</a:t>
            </a:r>
            <a:r>
              <a:rPr lang="en-US" altLang="ko-KR" sz="20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19 </a:t>
            </a:r>
            <a:r>
              <a:rPr lang="ko-KR" altLang="en-US" sz="20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면역도 변동 양상 파악 필요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en-US" altLang="ko-KR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국내 정기 </a:t>
            </a:r>
            <a:r>
              <a:rPr lang="ko-KR" altLang="en-US" sz="20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코로나</a:t>
            </a:r>
            <a:r>
              <a:rPr lang="en-US" altLang="ko-KR" sz="20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19</a:t>
            </a:r>
            <a:r>
              <a:rPr lang="ko-KR" altLang="en-US" sz="20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접종전략</a:t>
            </a:r>
            <a:r>
              <a:rPr lang="ko-KR" altLang="en-US" sz="20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마련</a:t>
            </a:r>
            <a:r>
              <a:rPr lang="ko-KR" altLang="en-US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위해 지속적으로 근거자료 확보 필요</a:t>
            </a:r>
            <a:endParaRPr lang="en-US" altLang="ko-KR" sz="20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○</a:t>
            </a:r>
            <a:r>
              <a:rPr lang="en-US" altLang="ko-KR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지역사회 기반 </a:t>
            </a:r>
            <a:r>
              <a:rPr lang="ko-KR" altLang="en-US" sz="20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통합 </a:t>
            </a:r>
            <a:r>
              <a:rPr lang="ko-KR" altLang="en-US" sz="2000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감염병</a:t>
            </a:r>
            <a:r>
              <a:rPr lang="ko-KR" altLang="en-US" sz="20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혈청감시</a:t>
            </a:r>
            <a:r>
              <a:rPr lang="ko-KR" altLang="en-US" sz="20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체계</a:t>
            </a:r>
            <a:r>
              <a:rPr lang="en-US" altLang="ko-KR" sz="20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2000" b="1" kern="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Integrated </a:t>
            </a:r>
            <a:r>
              <a:rPr lang="en-US" altLang="ko-KR" sz="2000" b="1" kern="0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sero</a:t>
            </a:r>
            <a:r>
              <a:rPr lang="en-US" altLang="ko-KR" sz="2000" b="1" kern="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-surveillance system for infectious diseases)</a:t>
            </a:r>
            <a:r>
              <a:rPr lang="en-US" altLang="ko-KR" sz="20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구축 필요</a:t>
            </a:r>
            <a:endParaRPr lang="en-US" altLang="ko-KR" sz="20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0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D1C7CC28-3B45-C6C2-CDD8-77D1032C95AF}"/>
                  </a:ext>
                </a:extLst>
              </p14:cNvPr>
              <p14:cNvContentPartPr/>
              <p14:nvPr/>
            </p14:nvContentPartPr>
            <p14:xfrm>
              <a:off x="9143924" y="596747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D1C7CC28-3B45-C6C2-CDD8-77D1032C95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35284" y="58810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C7ECBD8-4E31-51C0-DE3D-72CE9F3C298A}"/>
                  </a:ext>
                </a:extLst>
              </p14:cNvPr>
              <p14:cNvContentPartPr/>
              <p14:nvPr/>
            </p14:nvContentPartPr>
            <p14:xfrm>
              <a:off x="12734204" y="304150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C7ECBD8-4E31-51C0-DE3D-72CE9F3C29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25564" y="303286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그룹 19">
            <a:extLst>
              <a:ext uri="{FF2B5EF4-FFF2-40B4-BE49-F238E27FC236}">
                <a16:creationId xmlns:a16="http://schemas.microsoft.com/office/drawing/2014/main" id="{6E7E3124-A94F-D54B-9409-736D77456703}"/>
              </a:ext>
            </a:extLst>
          </p:cNvPr>
          <p:cNvGrpSpPr/>
          <p:nvPr/>
        </p:nvGrpSpPr>
        <p:grpSpPr>
          <a:xfrm>
            <a:off x="13215524" y="5736827"/>
            <a:ext cx="360" cy="360"/>
            <a:chOff x="13215524" y="5736827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F5F14DC9-C18D-2445-1FBF-0AA3C0CB27BB}"/>
                    </a:ext>
                  </a:extLst>
                </p14:cNvPr>
                <p14:cNvContentPartPr/>
                <p14:nvPr/>
              </p14:nvContentPartPr>
              <p14:xfrm>
                <a:off x="13215524" y="5736827"/>
                <a:ext cx="360" cy="3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F5F14DC9-C18D-2445-1FBF-0AA3C0CB27B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206524" y="57278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3F22D8F-A62D-518C-B3A2-594AD17A1E55}"/>
                    </a:ext>
                  </a:extLst>
                </p14:cNvPr>
                <p14:cNvContentPartPr/>
                <p14:nvPr/>
              </p14:nvContentPartPr>
              <p14:xfrm>
                <a:off x="13215524" y="5736827"/>
                <a:ext cx="360" cy="3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63F22D8F-A62D-518C-B3A2-594AD17A1E5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206524" y="57278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B930E7-FE3A-D80F-9890-FAE8614E18DF}"/>
              </a:ext>
            </a:extLst>
          </p:cNvPr>
          <p:cNvGrpSpPr/>
          <p:nvPr/>
        </p:nvGrpSpPr>
        <p:grpSpPr>
          <a:xfrm>
            <a:off x="12898004" y="5948507"/>
            <a:ext cx="360" cy="360"/>
            <a:chOff x="12898004" y="5948507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3D73E9D-B72B-C180-6C44-DD76DBFADF0D}"/>
                    </a:ext>
                  </a:extLst>
                </p14:cNvPr>
                <p14:cNvContentPartPr/>
                <p14:nvPr/>
              </p14:nvContentPartPr>
              <p14:xfrm>
                <a:off x="12898004" y="5948507"/>
                <a:ext cx="360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3D73E9D-B72B-C180-6C44-DD76DBFADF0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889004" y="593950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74EA4AB-0C10-5A73-46CE-F0052DF45975}"/>
                    </a:ext>
                  </a:extLst>
                </p14:cNvPr>
                <p14:cNvContentPartPr/>
                <p14:nvPr/>
              </p14:nvContentPartPr>
              <p14:xfrm>
                <a:off x="12898004" y="5948507"/>
                <a:ext cx="360" cy="3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74EA4AB-0C10-5A73-46CE-F0052DF4597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889004" y="593950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8268791-6002-2E13-C640-FF047C46C132}"/>
                    </a:ext>
                  </a:extLst>
                </p14:cNvPr>
                <p14:cNvContentPartPr/>
                <p14:nvPr/>
              </p14:nvContentPartPr>
              <p14:xfrm>
                <a:off x="12898004" y="5948507"/>
                <a:ext cx="360" cy="3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8268791-6002-2E13-C640-FF047C46C1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889004" y="593950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88BB95D-FB66-6959-366C-390369F82CF9}"/>
                    </a:ext>
                  </a:extLst>
                </p14:cNvPr>
                <p14:cNvContentPartPr/>
                <p14:nvPr/>
              </p14:nvContentPartPr>
              <p14:xfrm>
                <a:off x="12898004" y="5948507"/>
                <a:ext cx="360" cy="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F88BB95D-FB66-6959-366C-390369F82CF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889004" y="593950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53BEF54-06E6-BAA4-C7EF-8E07B5D55FF7}"/>
                    </a:ext>
                  </a:extLst>
                </p14:cNvPr>
                <p14:cNvContentPartPr/>
                <p14:nvPr/>
              </p14:nvContentPartPr>
              <p14:xfrm>
                <a:off x="12898004" y="5948507"/>
                <a:ext cx="360" cy="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53BEF54-06E6-BAA4-C7EF-8E07B5D55FF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889004" y="593950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ABB1D64C-1133-89B7-3C2A-CD670308BFFE}"/>
                    </a:ext>
                  </a:extLst>
                </p14:cNvPr>
                <p14:cNvContentPartPr/>
                <p14:nvPr/>
              </p14:nvContentPartPr>
              <p14:xfrm>
                <a:off x="12898004" y="5948507"/>
                <a:ext cx="360" cy="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ABB1D64C-1133-89B7-3C2A-CD670308BFF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889004" y="593950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04D404B-66E8-8812-DAB5-2184F32F86F3}"/>
              </a:ext>
            </a:extLst>
          </p:cNvPr>
          <p:cNvGrpSpPr/>
          <p:nvPr/>
        </p:nvGrpSpPr>
        <p:grpSpPr>
          <a:xfrm>
            <a:off x="12887924" y="5919707"/>
            <a:ext cx="360" cy="360"/>
            <a:chOff x="12887924" y="5919707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BB990E0-3E01-7979-0B89-B9B11F1F7B26}"/>
                    </a:ext>
                  </a:extLst>
                </p14:cNvPr>
                <p14:cNvContentPartPr/>
                <p14:nvPr/>
              </p14:nvContentPartPr>
              <p14:xfrm>
                <a:off x="12887924" y="5919707"/>
                <a:ext cx="360" cy="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BB990E0-3E01-7979-0B89-B9B11F1F7B2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879284" y="591070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5ED0131-A3B1-1C74-C405-8877BA6B7F2C}"/>
                    </a:ext>
                  </a:extLst>
                </p14:cNvPr>
                <p14:cNvContentPartPr/>
                <p14:nvPr/>
              </p14:nvContentPartPr>
              <p14:xfrm>
                <a:off x="12887924" y="5919707"/>
                <a:ext cx="360" cy="3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5ED0131-A3B1-1C74-C405-8877BA6B7F2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879284" y="591070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A54E91C-1CEC-C72D-53E3-531D4F616AB6}"/>
                  </a:ext>
                </a:extLst>
              </p14:cNvPr>
              <p14:cNvContentPartPr/>
              <p14:nvPr/>
            </p14:nvContentPartPr>
            <p14:xfrm>
              <a:off x="3079724" y="760547"/>
              <a:ext cx="36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A54E91C-1CEC-C72D-53E3-531D4F616A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1084" y="75154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4390526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3123-AAB7-3CC2-94BD-08B47E71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감염여부 조작적 정의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8FDE6-54DD-0882-7F45-D46F1297A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140"/>
            <a:ext cx="10515600" cy="52748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KR" dirty="0"/>
              <a:t>N항체 역가 difference</a:t>
            </a:r>
          </a:p>
          <a:p>
            <a:pPr lvl="1"/>
            <a:r>
              <a:rPr lang="ko-KR" altLang="en-US" dirty="0"/>
              <a:t>최초감염</a:t>
            </a:r>
            <a:r>
              <a:rPr lang="en-US" altLang="ko-KR" dirty="0"/>
              <a:t>: 0 </a:t>
            </a:r>
            <a:r>
              <a:rPr lang="ko-KR" altLang="en-US" dirty="0"/>
              <a:t>초과</a:t>
            </a:r>
            <a:r>
              <a:rPr lang="en-US" altLang="ko-KR" dirty="0"/>
              <a:t> &amp; (NN or NR)</a:t>
            </a:r>
          </a:p>
          <a:p>
            <a:pPr lvl="1"/>
            <a:r>
              <a:rPr lang="ko-KR" altLang="en-US" dirty="0"/>
              <a:t>재감염</a:t>
            </a:r>
            <a:r>
              <a:rPr lang="en-US" altLang="ko-KR" dirty="0"/>
              <a:t>: 36.5</a:t>
            </a:r>
            <a:r>
              <a:rPr lang="en-KR" altLang="ko-KR" dirty="0"/>
              <a:t> </a:t>
            </a:r>
            <a:r>
              <a:rPr lang="ko-KR" altLang="en-US" dirty="0"/>
              <a:t>초과</a:t>
            </a:r>
            <a:r>
              <a:rPr lang="en-US" altLang="ko-KR" dirty="0"/>
              <a:t> &amp; RR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N</a:t>
            </a:r>
            <a:r>
              <a:rPr lang="ko-KR" altLang="en-US" dirty="0"/>
              <a:t>항체 역가</a:t>
            </a:r>
            <a:r>
              <a:rPr lang="en-US" altLang="ko-KR" dirty="0"/>
              <a:t> ratio</a:t>
            </a:r>
          </a:p>
          <a:p>
            <a:pPr lvl="1"/>
            <a:r>
              <a:rPr lang="ko-KR" altLang="en-US" dirty="0"/>
              <a:t>최초감염</a:t>
            </a:r>
            <a:r>
              <a:rPr lang="en-US" altLang="ko-KR" dirty="0"/>
              <a:t>: 2^(4.6)</a:t>
            </a:r>
            <a:r>
              <a:rPr lang="ko-KR" altLang="en-US" dirty="0"/>
              <a:t>배 초과</a:t>
            </a:r>
            <a:endParaRPr lang="en-US" altLang="ko-KR" dirty="0"/>
          </a:p>
          <a:p>
            <a:pPr lvl="1"/>
            <a:r>
              <a:rPr lang="ko-KR" altLang="en-US" dirty="0"/>
              <a:t>재감염</a:t>
            </a:r>
            <a:r>
              <a:rPr lang="en-US" altLang="ko-KR" dirty="0"/>
              <a:t>: 1</a:t>
            </a:r>
            <a:r>
              <a:rPr lang="ko-KR" altLang="en-US" dirty="0"/>
              <a:t>배 초과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N</a:t>
            </a:r>
            <a:r>
              <a:rPr lang="ko-KR" altLang="en-US" dirty="0"/>
              <a:t>항체 역가</a:t>
            </a:r>
            <a:r>
              <a:rPr lang="en-US" altLang="ko-KR" dirty="0"/>
              <a:t> ratio</a:t>
            </a:r>
          </a:p>
          <a:p>
            <a:pPr lvl="1"/>
            <a:r>
              <a:rPr lang="ko-KR" altLang="en-US" dirty="0"/>
              <a:t>최초감염</a:t>
            </a:r>
            <a:r>
              <a:rPr lang="en-US" altLang="ko-KR" dirty="0"/>
              <a:t>: 2^(4.6)</a:t>
            </a:r>
            <a:r>
              <a:rPr lang="ko-KR" altLang="en-US" dirty="0"/>
              <a:t>배 초과</a:t>
            </a:r>
            <a:endParaRPr lang="en-US" altLang="ko-KR" dirty="0"/>
          </a:p>
          <a:p>
            <a:pPr lvl="1"/>
            <a:r>
              <a:rPr lang="ko-KR" altLang="en-US" dirty="0"/>
              <a:t>재감염</a:t>
            </a:r>
            <a:r>
              <a:rPr lang="en-US" altLang="ko-KR" dirty="0"/>
              <a:t>: 2^(0.5)</a:t>
            </a:r>
            <a:r>
              <a:rPr lang="ko-KR" altLang="en-US" dirty="0"/>
              <a:t>배 초과</a:t>
            </a:r>
            <a:r>
              <a:rPr lang="en-US" altLang="ko-KR" dirty="0"/>
              <a:t> (</a:t>
            </a:r>
            <a:r>
              <a:rPr lang="ko-KR" altLang="en-US" dirty="0"/>
              <a:t>약 </a:t>
            </a:r>
            <a:r>
              <a:rPr lang="en-US" altLang="ko-KR" dirty="0"/>
              <a:t>1.4</a:t>
            </a:r>
            <a:r>
              <a:rPr lang="ko-KR" altLang="en-US" dirty="0"/>
              <a:t>배</a:t>
            </a:r>
            <a:r>
              <a:rPr lang="en-US" altLang="ko-KR" dirty="0"/>
              <a:t>)</a:t>
            </a:r>
          </a:p>
          <a:p>
            <a:pPr marL="1371600" lvl="2" indent="-457200">
              <a:buFont typeface="+mj-lt"/>
              <a:buAutoNum type="arabicParenR"/>
            </a:pP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C7501-A995-0198-61E6-0807FFA69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519" y="1382737"/>
            <a:ext cx="4393441" cy="15259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CAB1E1-1A7E-E27C-61F9-4D74DFA7D07A}"/>
              </a:ext>
            </a:extLst>
          </p:cNvPr>
          <p:cNvSpPr txBox="1"/>
          <p:nvPr/>
        </p:nvSpPr>
        <p:spPr>
          <a:xfrm>
            <a:off x="7217664" y="1013405"/>
            <a:ext cx="361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1</a:t>
            </a:r>
            <a:r>
              <a:rPr lang="en-US" altLang="ko-KR" i="1" dirty="0">
                <a:sym typeface="Wingdings" pitchFamily="2" charset="2"/>
              </a:rPr>
              <a:t>2</a:t>
            </a:r>
            <a:r>
              <a:rPr lang="ko-KR" altLang="en-US" i="1" dirty="0">
                <a:sym typeface="Wingdings" pitchFamily="2" charset="2"/>
              </a:rPr>
              <a:t>차 조사 결과에 따른 범주화</a:t>
            </a:r>
            <a:endParaRPr lang="en-KR" i="1" dirty="0"/>
          </a:p>
        </p:txBody>
      </p:sp>
    </p:spTree>
    <p:extLst>
      <p:ext uri="{BB962C8B-B14F-4D97-AF65-F5344CB8AC3E}">
        <p14:creationId xmlns:p14="http://schemas.microsoft.com/office/powerpoint/2010/main" val="4197438116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F505F5B-1122-ED59-D051-9ADC28F77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774905"/>
              </p:ext>
            </p:extLst>
          </p:nvPr>
        </p:nvGraphicFramePr>
        <p:xfrm>
          <a:off x="542569" y="795775"/>
          <a:ext cx="8300671" cy="4974062"/>
        </p:xfrm>
        <a:graphic>
          <a:graphicData uri="http://schemas.openxmlformats.org/drawingml/2006/table">
            <a:tbl>
              <a:tblPr/>
              <a:tblGrid>
                <a:gridCol w="1460671">
                  <a:extLst>
                    <a:ext uri="{9D8B030D-6E8A-4147-A177-3AD203B41FA5}">
                      <a16:colId xmlns:a16="http://schemas.microsoft.com/office/drawing/2014/main" val="2056459662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39813609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86079640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4102287568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64536685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054627951"/>
                    </a:ext>
                  </a:extLst>
                </a:gridCol>
              </a:tblGrid>
              <a:tr h="4284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S</a:t>
                      </a: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항체 역가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U/mL)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대상자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(</a:t>
                      </a: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명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최초 감염자</a:t>
                      </a:r>
                      <a:b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</a:b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명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, %)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재 감염자</a:t>
                      </a:r>
                      <a:endParaRPr lang="en-US" altLang="ko-KR" sz="1400" baseline="300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  <a:p>
                      <a:pPr algn="ctr"/>
                      <a:r>
                        <a:rPr lang="en-US" altLang="ko-KR" sz="1400" baseline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</a:t>
                      </a:r>
                      <a:r>
                        <a:rPr lang="ko-KR" altLang="en-US" sz="1400" baseline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명</a:t>
                      </a:r>
                      <a:r>
                        <a:rPr lang="en-US" altLang="ko-KR" sz="1400" baseline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, %)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누적 감염자</a:t>
                      </a:r>
                      <a:b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</a:b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비율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(%)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누적 감염</a:t>
                      </a:r>
                      <a:endParaRPr lang="en-US" altLang="ko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상대위험도</a:t>
                      </a:r>
                      <a:endParaRPr lang="en-US" altLang="ko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149836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&lt;2,000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1,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359 (17.2)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936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(68.9)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140 (10.3)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79.2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2.45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975947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2,000~3,999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781 (9.9)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267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(34.2)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246 (31.5)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65.7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2.03</a:t>
                      </a:r>
                      <a:endParaRPr lang="en-KR" sz="140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774043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4,000~5,999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817 (10.3)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123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(15.1)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319 (39.0)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54.1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515745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6,000~7,999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731 (9.2)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95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(13.0)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242 (33.1)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46.1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01132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8,000~9,999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616 (7.8)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b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77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(12.5)</a:t>
                      </a:r>
                      <a:endParaRPr lang="en-KR" sz="1400" b="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216 (35.1)</a:t>
                      </a:r>
                      <a:endParaRPr lang="en-KR" sz="14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47.6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229315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10,000~11,999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544 (6.9)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50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(9.2)</a:t>
                      </a:r>
                      <a:endParaRPr lang="en-KR" sz="14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187 (34.4)</a:t>
                      </a:r>
                      <a:endParaRPr lang="en-KR" sz="14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43.6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816928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12,000~13,999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415 (5.2)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37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(8.9)</a:t>
                      </a:r>
                      <a:endParaRPr lang="en-KR" sz="14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146 (35.2)</a:t>
                      </a:r>
                      <a:endParaRPr lang="en-KR" sz="14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44.1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139556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14,000~15,999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398 (5.0)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28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(7.0)</a:t>
                      </a:r>
                      <a:endParaRPr lang="en-KR" sz="14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117 (29.4)</a:t>
                      </a:r>
                      <a:endParaRPr lang="en-KR" sz="14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36.4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1.13</a:t>
                      </a:r>
                      <a:endParaRPr lang="en-KR" sz="140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088575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16,000~17,999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293 (3.7)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23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(7.8)</a:t>
                      </a:r>
                      <a:endParaRPr lang="en-KR" sz="14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106 (36.2)</a:t>
                      </a:r>
                      <a:endParaRPr lang="en-KR" sz="14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43.0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1.33</a:t>
                      </a:r>
                      <a:endParaRPr lang="en-KR" sz="140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681670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18,000≤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1,969 (24.9)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135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(6.9)</a:t>
                      </a:r>
                      <a:endParaRPr lang="en-KR" sz="14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501 (25.4)</a:t>
                      </a:r>
                      <a:endParaRPr lang="en-KR" sz="14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32.3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REF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46231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Total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7,923 (100)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1,771 (22.4)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2,220 (28.0)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50.4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-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80490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FA9197-74EF-12BC-47B0-04F30248DF45}"/>
              </a:ext>
            </a:extLst>
          </p:cNvPr>
          <p:cNvSpPr txBox="1"/>
          <p:nvPr/>
        </p:nvSpPr>
        <p:spPr>
          <a:xfrm>
            <a:off x="85197" y="185518"/>
            <a:ext cx="1090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2/3</a:t>
            </a:r>
            <a:r>
              <a:rPr lang="ko-KR" altLang="en-US" sz="2400" b="1" dirty="0"/>
              <a:t>차 조사 </a:t>
            </a:r>
            <a:r>
              <a:rPr lang="en-US" altLang="ko-KR" sz="2400" b="1" dirty="0"/>
              <a:t>S</a:t>
            </a:r>
            <a:r>
              <a:rPr lang="ko-KR" altLang="en-US" sz="2400" b="1" dirty="0"/>
              <a:t>항체 역가에 따른 감염 상대위험도</a:t>
            </a:r>
            <a:r>
              <a:rPr lang="en-US" altLang="ko-KR" sz="2400" b="1" dirty="0"/>
              <a:t> (N=7,923) – </a:t>
            </a:r>
            <a:r>
              <a:rPr lang="en-US" altLang="ko-KR" sz="2400" b="1" dirty="0">
                <a:highlight>
                  <a:srgbClr val="FFFF00"/>
                </a:highlight>
              </a:rPr>
              <a:t>N</a:t>
            </a:r>
            <a:r>
              <a:rPr lang="ko-KR" altLang="en-US" sz="2400" b="1" dirty="0">
                <a:highlight>
                  <a:srgbClr val="FFFF00"/>
                </a:highlight>
              </a:rPr>
              <a:t>항체 역가 차이 활용</a:t>
            </a:r>
            <a:endParaRPr lang="en-US" altLang="ko-KR" sz="2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AF76A-0E68-9140-A411-F89786BC79F6}"/>
              </a:ext>
            </a:extLst>
          </p:cNvPr>
          <p:cNvSpPr txBox="1"/>
          <p:nvPr/>
        </p:nvSpPr>
        <p:spPr>
          <a:xfrm>
            <a:off x="8909826" y="2867307"/>
            <a:ext cx="34717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최초감염</a:t>
            </a:r>
            <a:r>
              <a:rPr lang="en-US" altLang="ko-KR" sz="1600" b="1" dirty="0"/>
              <a:t>: (NN or NR) &amp; </a:t>
            </a:r>
            <a:br>
              <a:rPr lang="en-US" altLang="ko-KR" sz="1600" b="1" dirty="0"/>
            </a:br>
            <a:r>
              <a:rPr lang="en-US" altLang="ko-KR" sz="1600" b="1" dirty="0"/>
              <a:t>              N</a:t>
            </a:r>
            <a:r>
              <a:rPr lang="ko-KR" altLang="en-US" sz="1600" b="1" dirty="0"/>
              <a:t>항체 역가 차이 </a:t>
            </a:r>
            <a:r>
              <a:rPr lang="en-US" altLang="ko-KR" sz="1600" b="1" dirty="0"/>
              <a:t>0 </a:t>
            </a:r>
            <a:r>
              <a:rPr lang="ko-KR" altLang="en-US" sz="1600" b="1" dirty="0"/>
              <a:t>초과</a:t>
            </a:r>
            <a:r>
              <a:rPr lang="en-US" altLang="ko-KR" sz="1600" b="1" dirty="0"/>
              <a:t> </a:t>
            </a:r>
          </a:p>
          <a:p>
            <a:r>
              <a:rPr lang="ko-KR" altLang="en-US" sz="1600" b="1" dirty="0"/>
              <a:t>재감염</a:t>
            </a:r>
            <a:r>
              <a:rPr lang="en-US" altLang="ko-KR" sz="1600" b="1" dirty="0"/>
              <a:t>: RR &amp; 36.5</a:t>
            </a:r>
            <a:r>
              <a:rPr lang="en-KR" altLang="ko-KR" sz="1600" b="1" dirty="0"/>
              <a:t> </a:t>
            </a:r>
            <a:r>
              <a:rPr lang="ko-KR" altLang="en-US" sz="1600" b="1" dirty="0"/>
              <a:t>초과</a:t>
            </a:r>
            <a:endParaRPr lang="en-KR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D7E2C0-4432-3137-3941-7D2F1990517A}"/>
              </a:ext>
            </a:extLst>
          </p:cNvPr>
          <p:cNvSpPr txBox="1"/>
          <p:nvPr/>
        </p:nvSpPr>
        <p:spPr>
          <a:xfrm>
            <a:off x="542569" y="5891460"/>
            <a:ext cx="1109897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KR" sz="1600" dirty="0"/>
              <a:t>최초감염자의 경우 S항체역가가 높을수록 감염자 비율이 낮음</a:t>
            </a:r>
            <a:r>
              <a:rPr lang="en-US" altLang="ko-KR" sz="1600" dirty="0"/>
              <a:t>, </a:t>
            </a:r>
            <a:r>
              <a:rPr lang="ko-KR" altLang="en-US" sz="1600" dirty="0"/>
              <a:t>현재의 범주화를 더 크게 나눌 수 있을 듯</a:t>
            </a:r>
            <a:endParaRPr lang="en-KR" sz="1600" dirty="0"/>
          </a:p>
          <a:p>
            <a:pPr marL="285750" indent="-285750">
              <a:buFont typeface="Wingdings" pitchFamily="2" charset="2"/>
              <a:buChar char="à"/>
            </a:pPr>
            <a:r>
              <a:rPr lang="en-KR" sz="1600" dirty="0"/>
              <a:t>재감염자의 경우 S항체역가가 가장 낮은 그룹과 높은 그룹 제외하고 </a:t>
            </a:r>
            <a:r>
              <a:rPr lang="en-US" altLang="ko-KR" sz="1600" dirty="0"/>
              <a:t>30% </a:t>
            </a:r>
            <a:r>
              <a:rPr lang="ko-KR" altLang="en-US" sz="1600" dirty="0"/>
              <a:t>대임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600" dirty="0" err="1"/>
              <a:t>S항체역가가</a:t>
            </a:r>
            <a:r>
              <a:rPr lang="en-US" sz="1600" dirty="0"/>
              <a:t> </a:t>
            </a:r>
            <a:r>
              <a:rPr lang="en-US" altLang="ko-KR" sz="1600" dirty="0"/>
              <a:t>&lt;2000</a:t>
            </a:r>
            <a:r>
              <a:rPr lang="ko-KR" altLang="en-US" sz="1600" dirty="0"/>
              <a:t>인 경우 재감염자 비율 </a:t>
            </a:r>
            <a:r>
              <a:rPr lang="en-US" altLang="ko-KR" sz="1600" dirty="0"/>
              <a:t>(10.1%)</a:t>
            </a:r>
            <a:r>
              <a:rPr lang="ko-KR" altLang="en-US" sz="1600" dirty="0"/>
              <a:t>은 낮고</a:t>
            </a:r>
            <a:r>
              <a:rPr lang="en-US" altLang="ko-KR" sz="1600" dirty="0"/>
              <a:t>, </a:t>
            </a:r>
            <a:r>
              <a:rPr lang="ko-KR" altLang="en-US" sz="1600" dirty="0"/>
              <a:t>신규감염자</a:t>
            </a:r>
            <a:r>
              <a:rPr lang="en-US" altLang="ko-KR" sz="1600" dirty="0"/>
              <a:t>(69.0%)</a:t>
            </a:r>
            <a:r>
              <a:rPr lang="ko-KR" altLang="en-US" sz="1600" dirty="0"/>
              <a:t>가 높음</a:t>
            </a:r>
            <a:endParaRPr lang="en-KR" sz="1600" dirty="0"/>
          </a:p>
        </p:txBody>
      </p:sp>
    </p:spTree>
    <p:extLst>
      <p:ext uri="{BB962C8B-B14F-4D97-AF65-F5344CB8AC3E}">
        <p14:creationId xmlns:p14="http://schemas.microsoft.com/office/powerpoint/2010/main" val="2742869791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F505F5B-1122-ED59-D051-9ADC28F77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684661"/>
              </p:ext>
            </p:extLst>
          </p:nvPr>
        </p:nvGraphicFramePr>
        <p:xfrm>
          <a:off x="542569" y="795775"/>
          <a:ext cx="8300671" cy="4974062"/>
        </p:xfrm>
        <a:graphic>
          <a:graphicData uri="http://schemas.openxmlformats.org/drawingml/2006/table">
            <a:tbl>
              <a:tblPr/>
              <a:tblGrid>
                <a:gridCol w="1460671">
                  <a:extLst>
                    <a:ext uri="{9D8B030D-6E8A-4147-A177-3AD203B41FA5}">
                      <a16:colId xmlns:a16="http://schemas.microsoft.com/office/drawing/2014/main" val="2056459662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39813609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86079640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4102287568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64536685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054627951"/>
                    </a:ext>
                  </a:extLst>
                </a:gridCol>
              </a:tblGrid>
              <a:tr h="4284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S</a:t>
                      </a: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항체 역가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U/mL)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대상자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(</a:t>
                      </a: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명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최초 감염자</a:t>
                      </a:r>
                      <a:b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</a:b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명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, %)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재 감염자</a:t>
                      </a:r>
                      <a:endParaRPr lang="en-US" altLang="ko-KR" sz="1400" baseline="300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  <a:p>
                      <a:pPr algn="ctr"/>
                      <a:r>
                        <a:rPr lang="en-US" altLang="ko-KR" sz="1400" baseline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</a:t>
                      </a:r>
                      <a:r>
                        <a:rPr lang="ko-KR" altLang="en-US" sz="1400" baseline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명</a:t>
                      </a:r>
                      <a:r>
                        <a:rPr lang="en-US" altLang="ko-KR" sz="1400" baseline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, %)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누적 감염자</a:t>
                      </a:r>
                      <a:b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</a:b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비율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(%)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누적 감염</a:t>
                      </a:r>
                      <a:endParaRPr lang="en-US" altLang="ko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상대위험도</a:t>
                      </a:r>
                      <a:endParaRPr lang="en-US" altLang="ko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149836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&lt;2,000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1,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359 (17.2)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702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(51.7)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405 (29.8)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81.5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2.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07</a:t>
                      </a:r>
                      <a:endParaRPr lang="en-KR" sz="140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975947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2,000~3,999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781 (9.9)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324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(41.5)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235 (30.1)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71.6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1.82</a:t>
                      </a:r>
                      <a:endParaRPr lang="en-KR" sz="140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774043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4,000~5,999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817 (10.3)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216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(26.4)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282 (34.5)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60.9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55</a:t>
                      </a:r>
                      <a:endParaRPr lang="en-KR" sz="140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515745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6,000~7,999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731 (9.2)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169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(21.9)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218 (29.8)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51.7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31</a:t>
                      </a:r>
                      <a:endParaRPr lang="en-KR" sz="140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01132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8,000~9,999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616 (7.8)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145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(23.5)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194 (31.5)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55.0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1.4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0</a:t>
                      </a:r>
                      <a:endParaRPr lang="en-KR" sz="140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229315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10,000~11,999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544 (6.9)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97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(17.8)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184 (33.8)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51.6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31</a:t>
                      </a:r>
                      <a:endParaRPr lang="en-KR" sz="140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816928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12,000~13,999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415 (5.2)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74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(17.8)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134 (32.3)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50.1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27</a:t>
                      </a:r>
                      <a:endParaRPr lang="en-KR" sz="140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139556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14,000~15,999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398 (5.0)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58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(14.6)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114 (28.6)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43.2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1.10</a:t>
                      </a:r>
                      <a:endParaRPr lang="en-KR" sz="140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088575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16,000~17,999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293 (3.7)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35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(11.9)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109 (37.2)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49.1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1.25</a:t>
                      </a:r>
                      <a:endParaRPr lang="en-KR" sz="140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681670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18,000≤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1,969 (24.9)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217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(11.0)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559 (28.4)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39.4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REF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46231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Total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7,923 (100)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2,028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(2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5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.</a:t>
                      </a:r>
                      <a:r>
                        <a:rPr 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6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2,434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(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30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.</a:t>
                      </a:r>
                      <a:r>
                        <a:rPr 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7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56.3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-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80490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FA9197-74EF-12BC-47B0-04F30248DF45}"/>
              </a:ext>
            </a:extLst>
          </p:cNvPr>
          <p:cNvSpPr txBox="1"/>
          <p:nvPr/>
        </p:nvSpPr>
        <p:spPr>
          <a:xfrm>
            <a:off x="85197" y="185518"/>
            <a:ext cx="11250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2/3</a:t>
            </a:r>
            <a:r>
              <a:rPr lang="ko-KR" altLang="en-US" sz="2400" b="1" dirty="0"/>
              <a:t>차 조사 </a:t>
            </a:r>
            <a:r>
              <a:rPr lang="en-US" altLang="ko-KR" sz="2400" b="1" dirty="0"/>
              <a:t>S</a:t>
            </a:r>
            <a:r>
              <a:rPr lang="ko-KR" altLang="en-US" sz="2400" b="1" dirty="0"/>
              <a:t>항체 역가에 따른 감염 상대위험도</a:t>
            </a:r>
            <a:r>
              <a:rPr lang="en-US" altLang="ko-KR" sz="2400" b="1" dirty="0"/>
              <a:t> (N=7,923) – </a:t>
            </a:r>
            <a:r>
              <a:rPr lang="en-US" altLang="ko-KR" sz="2400" b="1" dirty="0">
                <a:highlight>
                  <a:srgbClr val="FFFF00"/>
                </a:highlight>
              </a:rPr>
              <a:t>N</a:t>
            </a:r>
            <a:r>
              <a:rPr lang="ko-KR" altLang="en-US" sz="2400" b="1" dirty="0">
                <a:highlight>
                  <a:srgbClr val="FFFF00"/>
                </a:highlight>
              </a:rPr>
              <a:t>항체 역가 비율</a:t>
            </a:r>
            <a:r>
              <a:rPr lang="en-US" altLang="ko-KR" sz="2400" b="1" dirty="0">
                <a:highlight>
                  <a:srgbClr val="FFFF00"/>
                </a:highlight>
              </a:rPr>
              <a:t>(1)</a:t>
            </a:r>
            <a:r>
              <a:rPr lang="ko-KR" altLang="en-US" sz="2400" b="1" dirty="0">
                <a:highlight>
                  <a:srgbClr val="FFFF00"/>
                </a:highlight>
              </a:rPr>
              <a:t> 활용</a:t>
            </a:r>
            <a:endParaRPr lang="en-US" altLang="ko-KR" sz="2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AF76A-0E68-9140-A411-F89786BC79F6}"/>
              </a:ext>
            </a:extLst>
          </p:cNvPr>
          <p:cNvSpPr txBox="1"/>
          <p:nvPr/>
        </p:nvSpPr>
        <p:spPr>
          <a:xfrm>
            <a:off x="9063322" y="4584153"/>
            <a:ext cx="3128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재감염</a:t>
            </a:r>
            <a:r>
              <a:rPr lang="en-US" altLang="ko-KR" sz="1600" b="1" dirty="0"/>
              <a:t>: N</a:t>
            </a:r>
            <a:r>
              <a:rPr lang="ko-KR" altLang="en-US" sz="1600" b="1" dirty="0"/>
              <a:t>항체 비율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배 초과</a:t>
            </a:r>
            <a:endParaRPr lang="en-US" altLang="ko-KR" sz="1600" b="1" dirty="0"/>
          </a:p>
          <a:p>
            <a:r>
              <a:rPr lang="ko-KR" altLang="en-US" sz="1600" b="1" dirty="0"/>
              <a:t>최초감염</a:t>
            </a:r>
            <a:r>
              <a:rPr lang="en-US" altLang="ko-KR" sz="1600" b="1" dirty="0"/>
              <a:t>: 2</a:t>
            </a:r>
            <a:r>
              <a:rPr lang="en-US" altLang="ko-KR" sz="1600" b="1" baseline="30000" dirty="0"/>
              <a:t>4.6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초과</a:t>
            </a:r>
            <a:r>
              <a:rPr lang="en-US" altLang="ko-KR" sz="1600" b="1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D7E2C0-4432-3137-3941-7D2F1990517A}"/>
              </a:ext>
            </a:extLst>
          </p:cNvPr>
          <p:cNvSpPr txBox="1"/>
          <p:nvPr/>
        </p:nvSpPr>
        <p:spPr>
          <a:xfrm>
            <a:off x="542569" y="5891460"/>
            <a:ext cx="11412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KR" dirty="0"/>
              <a:t>최초감염자의 경우 S항체역가가 높을수록 감염자 비율이 낮음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altLang="ko-KR" dirty="0"/>
              <a:t>4000</a:t>
            </a:r>
            <a:r>
              <a:rPr lang="en-KR" altLang="ko-KR" dirty="0"/>
              <a:t> </a:t>
            </a:r>
            <a:r>
              <a:rPr lang="ko-KR" altLang="en-US" dirty="0"/>
              <a:t>이하인 경우 최초감염자 비율이 </a:t>
            </a:r>
            <a:r>
              <a:rPr lang="ko-KR" altLang="en-US" dirty="0" err="1"/>
              <a:t>높은편임</a:t>
            </a:r>
            <a:endParaRPr lang="en-KR" dirty="0"/>
          </a:p>
          <a:p>
            <a:pPr marL="285750" indent="-285750">
              <a:buFont typeface="Wingdings" pitchFamily="2" charset="2"/>
              <a:buChar char="à"/>
            </a:pPr>
            <a:r>
              <a:rPr lang="en-KR" dirty="0"/>
              <a:t>재감염자의 경우 S항체역가 그룹간 차이가 두드러지게 보이지 않음</a:t>
            </a:r>
            <a:r>
              <a:rPr lang="en-US" altLang="ko-KR" dirty="0"/>
              <a:t>,</a:t>
            </a:r>
            <a:r>
              <a:rPr lang="en-KR" altLang="ko-KR" dirty="0"/>
              <a:t> </a:t>
            </a:r>
            <a:r>
              <a:rPr lang="ko-KR" altLang="en-US" dirty="0"/>
              <a:t>앞의 기준보다 그룹별 차이가 더 적음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63503097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F505F5B-1122-ED59-D051-9ADC28F77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441315"/>
              </p:ext>
            </p:extLst>
          </p:nvPr>
        </p:nvGraphicFramePr>
        <p:xfrm>
          <a:off x="542569" y="795775"/>
          <a:ext cx="8300671" cy="4974062"/>
        </p:xfrm>
        <a:graphic>
          <a:graphicData uri="http://schemas.openxmlformats.org/drawingml/2006/table">
            <a:tbl>
              <a:tblPr/>
              <a:tblGrid>
                <a:gridCol w="1460671">
                  <a:extLst>
                    <a:ext uri="{9D8B030D-6E8A-4147-A177-3AD203B41FA5}">
                      <a16:colId xmlns:a16="http://schemas.microsoft.com/office/drawing/2014/main" val="2056459662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39813609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86079640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4102287568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64536685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054627951"/>
                    </a:ext>
                  </a:extLst>
                </a:gridCol>
              </a:tblGrid>
              <a:tr h="4284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S</a:t>
                      </a: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항체 역가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U/mL)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대상자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(</a:t>
                      </a: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명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최초 감염자</a:t>
                      </a:r>
                      <a:b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</a:b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명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, %)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재 감염자</a:t>
                      </a:r>
                      <a:endParaRPr lang="en-US" altLang="ko-KR" sz="1400" baseline="300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  <a:p>
                      <a:pPr algn="ctr"/>
                      <a:r>
                        <a:rPr lang="en-US" altLang="ko-KR" sz="1400" baseline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</a:t>
                      </a:r>
                      <a:r>
                        <a:rPr lang="ko-KR" altLang="en-US" sz="1400" baseline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명</a:t>
                      </a:r>
                      <a:r>
                        <a:rPr lang="en-US" altLang="ko-KR" sz="1400" baseline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, %)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누적 감염자</a:t>
                      </a:r>
                      <a:b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</a:b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비율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(%)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누적 감염</a:t>
                      </a:r>
                      <a:endParaRPr lang="en-US" altLang="ko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상대위험도</a:t>
                      </a:r>
                      <a:endParaRPr lang="en-US" altLang="ko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149836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&lt;2,000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1,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359 (17.2)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702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(51.7)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179 (12.7)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64.4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1.89</a:t>
                      </a:r>
                      <a:endParaRPr lang="en-KR" sz="140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975947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2,000~3,999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781 (9.9)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324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(41.5)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166 (20.1)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61.6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1.81</a:t>
                      </a:r>
                      <a:endParaRPr lang="en-KR" sz="140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774043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4,000~5,999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817 (10.3)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216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(26.4)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235 (26.6)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53.0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55</a:t>
                      </a:r>
                      <a:endParaRPr lang="en-KR" sz="140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515745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6,000~7,999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731 (9.2)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169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(21.9)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182 (23.8)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45.7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34</a:t>
                      </a:r>
                      <a:endParaRPr lang="en-KR" sz="140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01132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8,000~9,999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616 (7.8)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145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(23.5)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163 (25.3)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48.8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229315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10,000~11,999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544 (6.9)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97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(17.8)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148 (26.1)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43.9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29</a:t>
                      </a:r>
                      <a:endParaRPr lang="en-KR" sz="140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816928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12,000~13,999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415 (5.2)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74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(17.8)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118 (27.0)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44.8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31</a:t>
                      </a:r>
                      <a:endParaRPr lang="en-KR" sz="140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139556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14,000~15,999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398 (5.0)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58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(14.6)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98 (23.4)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38.0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1.11</a:t>
                      </a:r>
                      <a:endParaRPr lang="en-KR" sz="140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088575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16,000~17,999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293 (3.7)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35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(11.9)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95 (30.2)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42.1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1.23</a:t>
                      </a:r>
                      <a:endParaRPr lang="en-KR" sz="140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681670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18,000≤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1,969 (24.9)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217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(11.0)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461 (23.1)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34.1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REF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46231"/>
                  </a:ext>
                </a:extLst>
              </a:tr>
              <a:tr h="413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Total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7,923 (100)</a:t>
                      </a:r>
                      <a:endParaRPr lang="en-KR" sz="140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pple Symbols" panose="02000000000000000000" pitchFamily="2" charset="-79"/>
                      </a:endParaRP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2,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028 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(2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5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.</a:t>
                      </a:r>
                      <a:r>
                        <a:rPr 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6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1,845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 (</a:t>
                      </a:r>
                      <a:r>
                        <a:rPr lang="en-US" altLang="ko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23.3</a:t>
                      </a:r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)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48.9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pple Symbols" panose="02000000000000000000" pitchFamily="2" charset="-79"/>
                        </a:rPr>
                        <a:t>-</a:t>
                      </a:r>
                    </a:p>
                  </a:txBody>
                  <a:tcPr marL="35973" marR="35973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80490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FA9197-74EF-12BC-47B0-04F30248DF45}"/>
              </a:ext>
            </a:extLst>
          </p:cNvPr>
          <p:cNvSpPr txBox="1"/>
          <p:nvPr/>
        </p:nvSpPr>
        <p:spPr>
          <a:xfrm>
            <a:off x="85197" y="185518"/>
            <a:ext cx="11250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2/3</a:t>
            </a:r>
            <a:r>
              <a:rPr lang="ko-KR" altLang="en-US" sz="2400" b="1" dirty="0"/>
              <a:t>차 조사 </a:t>
            </a:r>
            <a:r>
              <a:rPr lang="en-US" altLang="ko-KR" sz="2400" b="1" dirty="0"/>
              <a:t>S</a:t>
            </a:r>
            <a:r>
              <a:rPr lang="ko-KR" altLang="en-US" sz="2400" b="1" dirty="0"/>
              <a:t>항체 역가에 따른 감염 상대위험도</a:t>
            </a:r>
            <a:r>
              <a:rPr lang="en-US" altLang="ko-KR" sz="2400" b="1" dirty="0"/>
              <a:t> (N=7,923) – </a:t>
            </a:r>
            <a:r>
              <a:rPr lang="en-US" altLang="ko-KR" sz="2400" b="1" dirty="0">
                <a:highlight>
                  <a:srgbClr val="FFFF00"/>
                </a:highlight>
              </a:rPr>
              <a:t>N</a:t>
            </a:r>
            <a:r>
              <a:rPr lang="ko-KR" altLang="en-US" sz="2400" b="1" dirty="0">
                <a:highlight>
                  <a:srgbClr val="FFFF00"/>
                </a:highlight>
              </a:rPr>
              <a:t>항체 역가 비율</a:t>
            </a:r>
            <a:r>
              <a:rPr lang="en-US" altLang="ko-KR" sz="2400" b="1" dirty="0">
                <a:highlight>
                  <a:srgbClr val="FFFF00"/>
                </a:highlight>
              </a:rPr>
              <a:t>(2)</a:t>
            </a:r>
            <a:r>
              <a:rPr lang="ko-KR" altLang="en-US" sz="2400" b="1" dirty="0">
                <a:highlight>
                  <a:srgbClr val="FFFF00"/>
                </a:highlight>
              </a:rPr>
              <a:t> 활용</a:t>
            </a:r>
            <a:endParaRPr lang="en-US" altLang="ko-KR" sz="2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AF76A-0E68-9140-A411-F89786BC79F6}"/>
              </a:ext>
            </a:extLst>
          </p:cNvPr>
          <p:cNvSpPr txBox="1"/>
          <p:nvPr/>
        </p:nvSpPr>
        <p:spPr>
          <a:xfrm>
            <a:off x="8843240" y="4584153"/>
            <a:ext cx="31286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재감염</a:t>
            </a:r>
            <a:r>
              <a:rPr lang="en-US" altLang="ko-KR" sz="1600" b="1" dirty="0"/>
              <a:t>: N</a:t>
            </a:r>
            <a:r>
              <a:rPr lang="ko-KR" altLang="en-US" sz="1600" b="1" dirty="0"/>
              <a:t>항체 비율 </a:t>
            </a:r>
            <a:r>
              <a:rPr lang="en-US" altLang="ko-KR" sz="1600" b="1" dirty="0"/>
              <a:t>2</a:t>
            </a:r>
            <a:r>
              <a:rPr lang="en-US" altLang="ko-KR" sz="1600" b="1" baseline="30000" dirty="0"/>
              <a:t>0.5 </a:t>
            </a:r>
            <a:r>
              <a:rPr lang="ko-KR" altLang="en-US" sz="1600" b="1" dirty="0"/>
              <a:t>배 초과</a:t>
            </a:r>
            <a:endParaRPr lang="en-US" altLang="ko-KR" sz="1600" b="1" dirty="0"/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(</a:t>
            </a:r>
            <a:r>
              <a:rPr lang="ko-KR" altLang="en-US" sz="1400" b="1" dirty="0">
                <a:solidFill>
                  <a:schemeClr val="accent1"/>
                </a:solidFill>
              </a:rPr>
              <a:t>앞 슬라이드보다 더 높은 기준이며</a:t>
            </a:r>
            <a:r>
              <a:rPr lang="en-US" altLang="ko-KR" sz="1400" b="1" dirty="0">
                <a:solidFill>
                  <a:schemeClr val="accent1"/>
                </a:solidFill>
              </a:rPr>
              <a:t>, </a:t>
            </a:r>
            <a:r>
              <a:rPr lang="ko-KR" altLang="en-US" sz="1400" b="1" dirty="0">
                <a:solidFill>
                  <a:schemeClr val="accent1"/>
                </a:solidFill>
              </a:rPr>
              <a:t>재감염자 수가 약 </a:t>
            </a:r>
            <a:r>
              <a:rPr lang="en-US" altLang="ko-KR" sz="1400" b="1" dirty="0">
                <a:solidFill>
                  <a:schemeClr val="accent1"/>
                </a:solidFill>
              </a:rPr>
              <a:t>600</a:t>
            </a:r>
            <a:r>
              <a:rPr lang="ko-KR" altLang="en-US" sz="1400" b="1" dirty="0">
                <a:solidFill>
                  <a:schemeClr val="accent1"/>
                </a:solidFill>
              </a:rPr>
              <a:t>명 더 적음</a:t>
            </a:r>
            <a:r>
              <a:rPr lang="en-US" altLang="ko-KR" sz="1400" b="1" dirty="0">
                <a:solidFill>
                  <a:schemeClr val="accent1"/>
                </a:solidFill>
              </a:rPr>
              <a:t>)</a:t>
            </a:r>
          </a:p>
          <a:p>
            <a:r>
              <a:rPr lang="ko-KR" altLang="en-US" sz="1600" b="1" dirty="0"/>
              <a:t>최초감염</a:t>
            </a:r>
            <a:r>
              <a:rPr lang="en-US" altLang="ko-KR" sz="1600" b="1" dirty="0"/>
              <a:t>: 2</a:t>
            </a:r>
            <a:r>
              <a:rPr lang="en-US" altLang="ko-KR" sz="1600" b="1" baseline="30000" dirty="0"/>
              <a:t>4.6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초과</a:t>
            </a:r>
            <a:r>
              <a:rPr lang="en-US" altLang="ko-KR" sz="1600" b="1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D7E2C0-4432-3137-3941-7D2F1990517A}"/>
              </a:ext>
            </a:extLst>
          </p:cNvPr>
          <p:cNvSpPr txBox="1"/>
          <p:nvPr/>
        </p:nvSpPr>
        <p:spPr>
          <a:xfrm>
            <a:off x="542569" y="5891460"/>
            <a:ext cx="11412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altLang="ko-KR" dirty="0"/>
              <a:t>4000</a:t>
            </a:r>
            <a:r>
              <a:rPr lang="en-KR" altLang="ko-KR" dirty="0"/>
              <a:t> </a:t>
            </a:r>
            <a:r>
              <a:rPr lang="ko-KR" altLang="en-US" dirty="0"/>
              <a:t>이하인 경우 최초감염자 비율이 </a:t>
            </a:r>
            <a:r>
              <a:rPr lang="ko-KR" altLang="en-US" dirty="0" err="1"/>
              <a:t>높은편임</a:t>
            </a:r>
            <a:endParaRPr lang="en-KR" dirty="0"/>
          </a:p>
          <a:p>
            <a:pPr marL="285750" indent="-285750">
              <a:buFont typeface="Wingdings" pitchFamily="2" charset="2"/>
              <a:buChar char="à"/>
            </a:pPr>
            <a:r>
              <a:rPr lang="en-KR" dirty="0"/>
              <a:t>재감염자의 경우 S항체역가 그룹간 차이가 두드러지게 보이지 않음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ko-KR" altLang="en-US" dirty="0"/>
              <a:t>재감염자 정의를 </a:t>
            </a:r>
            <a:r>
              <a:rPr lang="en-US" altLang="ko-KR" dirty="0"/>
              <a:t>strict</a:t>
            </a:r>
            <a:r>
              <a:rPr lang="ko-KR" altLang="en-US" dirty="0"/>
              <a:t>하게 해도</a:t>
            </a:r>
            <a:r>
              <a:rPr lang="en-US" altLang="ko-KR" dirty="0"/>
              <a:t>, </a:t>
            </a:r>
            <a:r>
              <a:rPr lang="ko-KR" altLang="en-US" dirty="0"/>
              <a:t>누적 감염 상대위험도의 트렌드의 큰 차이는 없음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8064130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4A612-A6EF-2CA6-45B1-7D418AAA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S항체 역가에 따른 감염 상대위험도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BDC7E-B425-8672-5F07-60223D023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13737"/>
            <a:ext cx="10515600" cy="1363225"/>
          </a:xfrm>
        </p:spPr>
        <p:txBody>
          <a:bodyPr>
            <a:normAutofit/>
          </a:bodyPr>
          <a:lstStyle/>
          <a:p>
            <a:r>
              <a:rPr lang="en-KR" sz="1600" dirty="0"/>
              <a:t>&lt;2,000 및 </a:t>
            </a:r>
            <a:r>
              <a:rPr lang="en-US" altLang="ko-KR" sz="1600" dirty="0"/>
              <a:t>2,000~3,999 </a:t>
            </a:r>
            <a:r>
              <a:rPr lang="ko-KR" altLang="en-US" sz="1600" dirty="0"/>
              <a:t>그룹의 상대위험도는 </a:t>
            </a:r>
            <a:r>
              <a:rPr lang="en-US" altLang="ko-KR" sz="1600" dirty="0"/>
              <a:t>2</a:t>
            </a:r>
            <a:r>
              <a:rPr lang="ko-KR" altLang="en-US" sz="1600" dirty="0"/>
              <a:t>차조사에 비해 낮음</a:t>
            </a:r>
            <a:endParaRPr lang="en-US" altLang="ko-KR" sz="1600" dirty="0"/>
          </a:p>
          <a:p>
            <a:r>
              <a:rPr lang="en-US" altLang="ko-KR" sz="1600" dirty="0"/>
              <a:t>10,000</a:t>
            </a:r>
            <a:r>
              <a:rPr lang="ko-KR" altLang="en-US" sz="1600" dirty="0"/>
              <a:t>이상의 모든 그룹이 </a:t>
            </a:r>
            <a:r>
              <a:rPr lang="en-US" altLang="ko-KR" sz="1600" dirty="0"/>
              <a:t>reference </a:t>
            </a:r>
            <a:r>
              <a:rPr lang="ko-KR" altLang="en-US" sz="1600" dirty="0"/>
              <a:t>그룹과 큰 차이가 없었으나</a:t>
            </a:r>
            <a:r>
              <a:rPr lang="en-US" altLang="ko-KR" sz="1600" dirty="0"/>
              <a:t>, 4</a:t>
            </a:r>
            <a:r>
              <a:rPr lang="ko-KR" altLang="en-US" sz="1600" dirty="0"/>
              <a:t>차 조사 결과</a:t>
            </a:r>
            <a:r>
              <a:rPr lang="en-US" altLang="ko-KR" sz="1600" dirty="0"/>
              <a:t>, </a:t>
            </a:r>
            <a:r>
              <a:rPr lang="ko-KR" altLang="en-US" sz="1600" dirty="0"/>
              <a:t>상대위험도가 모든 그룹에서 높아짐</a:t>
            </a:r>
            <a:endParaRPr lang="en-US" altLang="ko-KR" sz="1600" dirty="0"/>
          </a:p>
          <a:p>
            <a:r>
              <a:rPr lang="en-US" sz="1600" dirty="0"/>
              <a:t>Dose-response </a:t>
            </a:r>
            <a:r>
              <a:rPr lang="en-US" sz="1600" dirty="0" err="1"/>
              <a:t>경향이</a:t>
            </a:r>
            <a:r>
              <a:rPr lang="en-US" sz="1600" dirty="0"/>
              <a:t> </a:t>
            </a:r>
            <a:r>
              <a:rPr lang="en-US" sz="1600" dirty="0" err="1"/>
              <a:t>있지만</a:t>
            </a:r>
            <a:r>
              <a:rPr lang="en-US" sz="1600" dirty="0"/>
              <a:t> </a:t>
            </a:r>
            <a:r>
              <a:rPr lang="en-US" sz="1600" dirty="0" err="1"/>
              <a:t>그룹간</a:t>
            </a:r>
            <a:r>
              <a:rPr lang="en-US" sz="1600" dirty="0"/>
              <a:t> </a:t>
            </a:r>
            <a:r>
              <a:rPr lang="en-US" sz="1600" dirty="0" err="1"/>
              <a:t>차이가</a:t>
            </a:r>
            <a:r>
              <a:rPr lang="en-US" sz="1600" dirty="0"/>
              <a:t> </a:t>
            </a:r>
            <a:r>
              <a:rPr lang="en-US" sz="1600" dirty="0" err="1"/>
              <a:t>크지</a:t>
            </a:r>
            <a:r>
              <a:rPr lang="en-US" sz="1600" dirty="0"/>
              <a:t> </a:t>
            </a:r>
            <a:r>
              <a:rPr lang="en-US" sz="1600" dirty="0" err="1"/>
              <a:t>않음</a:t>
            </a:r>
            <a:endParaRPr lang="en-KR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33A778-4CD2-66A8-4507-F5CD4A933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2" y="1637946"/>
            <a:ext cx="5554960" cy="2658784"/>
          </a:xfrm>
          <a:prstGeom prst="rect">
            <a:avLst/>
          </a:prstGeom>
        </p:spPr>
      </p:pic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394D3298-8B9D-8FF8-8323-0E42CF349FAC}"/>
              </a:ext>
            </a:extLst>
          </p:cNvPr>
          <p:cNvGraphicFramePr>
            <a:graphicFrameLocks/>
          </p:cNvGraphicFramePr>
          <p:nvPr/>
        </p:nvGraphicFramePr>
        <p:xfrm>
          <a:off x="6222472" y="1772883"/>
          <a:ext cx="558006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C1EEC2F-9740-2D11-8AA1-40A9D6513C8F}"/>
              </a:ext>
            </a:extLst>
          </p:cNvPr>
          <p:cNvSpPr txBox="1"/>
          <p:nvPr/>
        </p:nvSpPr>
        <p:spPr>
          <a:xfrm>
            <a:off x="667512" y="6466923"/>
            <a:ext cx="3584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REF: 2</a:t>
            </a:r>
            <a:r>
              <a:rPr lang="ko-KR" altLang="en-US" sz="1100" dirty="0"/>
              <a:t>차 조사 결과 보고서</a:t>
            </a:r>
            <a:endParaRPr lang="en-KR" sz="1100" dirty="0"/>
          </a:p>
        </p:txBody>
      </p:sp>
    </p:spTree>
    <p:extLst>
      <p:ext uri="{BB962C8B-B14F-4D97-AF65-F5344CB8AC3E}">
        <p14:creationId xmlns:p14="http://schemas.microsoft.com/office/powerpoint/2010/main" val="2022476564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81D652-A025-5838-1F39-1124C5A4A3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백신접종</a:t>
            </a:r>
            <a:r>
              <a:rPr lang="en-US" dirty="0"/>
              <a:t> </a:t>
            </a:r>
            <a:r>
              <a:rPr lang="en-US" dirty="0" err="1"/>
              <a:t>관련</a:t>
            </a:r>
            <a:br>
              <a:rPr lang="en-US" dirty="0"/>
            </a:br>
            <a:r>
              <a:rPr lang="en-US" dirty="0" err="1"/>
              <a:t>설문문항</a:t>
            </a:r>
            <a:r>
              <a:rPr lang="en-US" dirty="0"/>
              <a:t> </a:t>
            </a:r>
            <a:r>
              <a:rPr lang="en-US" dirty="0" err="1"/>
              <a:t>결과</a:t>
            </a:r>
            <a:r>
              <a:rPr lang="en-US" dirty="0"/>
              <a:t> </a:t>
            </a:r>
            <a:r>
              <a:rPr lang="en-US" dirty="0" err="1"/>
              <a:t>정리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05044333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86234-F778-A10F-0EE0-42E84ED5C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7C09D9-3220-204A-B839-7280841477E2}"/>
              </a:ext>
            </a:extLst>
          </p:cNvPr>
          <p:cNvGrpSpPr/>
          <p:nvPr/>
        </p:nvGrpSpPr>
        <p:grpSpPr>
          <a:xfrm>
            <a:off x="188258" y="77757"/>
            <a:ext cx="11280593" cy="1508105"/>
            <a:chOff x="188258" y="77757"/>
            <a:chExt cx="11280593" cy="150810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7EDB7DD-EC2D-E443-31D7-6F0E57C0B3BA}"/>
                </a:ext>
              </a:extLst>
            </p:cNvPr>
            <p:cNvSpPr/>
            <p:nvPr/>
          </p:nvSpPr>
          <p:spPr>
            <a:xfrm flipH="1" flipV="1">
              <a:off x="188258" y="228692"/>
              <a:ext cx="116541" cy="7753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398ADF-6035-588F-41F1-5E829B7240D2}"/>
                </a:ext>
              </a:extLst>
            </p:cNvPr>
            <p:cNvSpPr txBox="1"/>
            <p:nvPr/>
          </p:nvSpPr>
          <p:spPr>
            <a:xfrm>
              <a:off x="466305" y="77757"/>
              <a:ext cx="11002546" cy="1508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 dirty="0"/>
                <a:t>동절기 코로나</a:t>
              </a:r>
              <a:r>
                <a:rPr lang="en-US" altLang="ko-KR" sz="2000" b="1" dirty="0"/>
                <a:t>19</a:t>
              </a:r>
              <a:r>
                <a:rPr lang="ko-KR" altLang="en-US" sz="2000" b="1" dirty="0"/>
                <a:t> 백신 접종 및 코로나</a:t>
              </a:r>
              <a:r>
                <a:rPr lang="en-US" altLang="ko-KR" sz="2000" b="1" dirty="0"/>
                <a:t>19</a:t>
              </a:r>
              <a:r>
                <a:rPr lang="ko-KR" altLang="en-US" sz="2000" b="1" dirty="0"/>
                <a:t> 백신 정기</a:t>
              </a:r>
              <a:r>
                <a:rPr lang="en-US" altLang="ko-KR" sz="2000" b="1" dirty="0"/>
                <a:t>(</a:t>
              </a:r>
              <a:r>
                <a:rPr lang="ko-KR" altLang="en-US" sz="2000" b="1" dirty="0"/>
                <a:t>연례</a:t>
              </a:r>
              <a:r>
                <a:rPr lang="en-US" altLang="ko-KR" sz="2000" b="1" dirty="0"/>
                <a:t>)</a:t>
              </a:r>
              <a:r>
                <a:rPr lang="ko-KR" altLang="en-US" sz="2000" b="1" dirty="0"/>
                <a:t> 접종 의향 </a:t>
              </a:r>
              <a:endParaRPr lang="en-US" altLang="ko-KR" sz="2000" b="1" dirty="0"/>
            </a:p>
            <a:p>
              <a:pPr>
                <a:defRPr/>
              </a:pPr>
              <a:r>
                <a:rPr lang="en-US" altLang="ko-KR" sz="3600" b="1" dirty="0"/>
                <a:t>COVID-19 Vaccination</a:t>
              </a:r>
              <a:r>
                <a:rPr lang="ko-KR" altLang="en-US" sz="3600" b="1" dirty="0"/>
                <a:t> </a:t>
              </a:r>
              <a:r>
                <a:rPr lang="en-US" altLang="ko-KR" sz="3600" b="1" dirty="0"/>
                <a:t>&amp;</a:t>
              </a:r>
              <a:r>
                <a:rPr lang="ko-KR" altLang="en-US" sz="3600" b="1" dirty="0"/>
                <a:t> </a:t>
              </a:r>
              <a:r>
                <a:rPr lang="en-US" altLang="ko-KR" sz="3600" b="1" dirty="0"/>
                <a:t>COVID-19 Vaccine intention</a:t>
              </a:r>
              <a:r>
                <a:rPr lang="ko-KR" altLang="en-US" sz="3600" b="1" dirty="0"/>
                <a:t> </a:t>
              </a:r>
              <a:endParaRPr lang="en-US" altLang="ko-KR" sz="3600" b="1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30D19D-A4CD-B80F-709E-A9A8FD9138D3}"/>
                </a:ext>
              </a:extLst>
            </p:cNvPr>
            <p:cNvSpPr/>
            <p:nvPr/>
          </p:nvSpPr>
          <p:spPr>
            <a:xfrm flipH="1" flipV="1">
              <a:off x="367552" y="228690"/>
              <a:ext cx="36000" cy="7753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A8754CA9-1B60-B2A5-DD18-23E5EB2D36C9}"/>
              </a:ext>
            </a:extLst>
          </p:cNvPr>
          <p:cNvGraphicFramePr/>
          <p:nvPr/>
        </p:nvGraphicFramePr>
        <p:xfrm>
          <a:off x="207300" y="1779102"/>
          <a:ext cx="5760278" cy="4124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2362C84-C3B8-5288-0136-09D2FDAFAFA8}"/>
              </a:ext>
            </a:extLst>
          </p:cNvPr>
          <p:cNvSpPr txBox="1"/>
          <p:nvPr/>
        </p:nvSpPr>
        <p:spPr>
          <a:xfrm>
            <a:off x="304799" y="6581001"/>
            <a:ext cx="1868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분석대상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n=11,271</a:t>
            </a:r>
            <a:endParaRPr kumimoji="1"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6470B0-7962-DA83-3F2F-E3D9DE157344}"/>
              </a:ext>
            </a:extLst>
          </p:cNvPr>
          <p:cNvSpPr txBox="1"/>
          <p:nvPr/>
        </p:nvSpPr>
        <p:spPr>
          <a:xfrm>
            <a:off x="207300" y="590384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지난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월 이후 코로나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예방접종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‘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받았다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’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응답은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65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세 이상에서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56.2%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가장 높았음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CD3B2D-3ABD-EC12-A9A1-A2D2F0DC1622}"/>
              </a:ext>
            </a:extLst>
          </p:cNvPr>
          <p:cNvSpPr txBox="1"/>
          <p:nvPr/>
        </p:nvSpPr>
        <p:spPr>
          <a:xfrm>
            <a:off x="6174878" y="5903840"/>
            <a:ext cx="568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귀하에게 코로나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대한 연례적인 예방접종이 권고된다면 이때의 접종의향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65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세 이상에서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87.6%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4F5FBB-69D7-22F7-1C5A-3FC052B6CE4A}"/>
              </a:ext>
            </a:extLst>
          </p:cNvPr>
          <p:cNvSpPr/>
          <p:nvPr/>
        </p:nvSpPr>
        <p:spPr>
          <a:xfrm>
            <a:off x="5181600" y="4195763"/>
            <a:ext cx="463550" cy="3635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5990FF21-1E16-7090-71D3-762BE587E820}"/>
              </a:ext>
            </a:extLst>
          </p:cNvPr>
          <p:cNvGraphicFramePr/>
          <p:nvPr/>
        </p:nvGraphicFramePr>
        <p:xfrm>
          <a:off x="5967578" y="1856072"/>
          <a:ext cx="5760278" cy="4124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D32BAF-61CB-AFF1-F0B1-9BD5B40F6CC8}"/>
              </a:ext>
            </a:extLst>
          </p:cNvPr>
          <p:cNvSpPr/>
          <p:nvPr/>
        </p:nvSpPr>
        <p:spPr>
          <a:xfrm>
            <a:off x="11010977" y="3875089"/>
            <a:ext cx="394451" cy="3206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1982229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86234-F778-A10F-0EE0-42E84ED5C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7C09D9-3220-204A-B839-7280841477E2}"/>
              </a:ext>
            </a:extLst>
          </p:cNvPr>
          <p:cNvGrpSpPr/>
          <p:nvPr/>
        </p:nvGrpSpPr>
        <p:grpSpPr>
          <a:xfrm>
            <a:off x="188258" y="77757"/>
            <a:ext cx="11280593" cy="954107"/>
            <a:chOff x="188258" y="77757"/>
            <a:chExt cx="11280593" cy="95410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7EDB7DD-EC2D-E443-31D7-6F0E57C0B3BA}"/>
                </a:ext>
              </a:extLst>
            </p:cNvPr>
            <p:cNvSpPr/>
            <p:nvPr/>
          </p:nvSpPr>
          <p:spPr>
            <a:xfrm flipH="1" flipV="1">
              <a:off x="188258" y="228692"/>
              <a:ext cx="116541" cy="7753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398ADF-6035-588F-41F1-5E829B7240D2}"/>
                </a:ext>
              </a:extLst>
            </p:cNvPr>
            <p:cNvSpPr txBox="1"/>
            <p:nvPr/>
          </p:nvSpPr>
          <p:spPr>
            <a:xfrm>
              <a:off x="466305" y="77757"/>
              <a:ext cx="1100254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 dirty="0"/>
                <a:t>동절기 코로나</a:t>
              </a:r>
              <a:r>
                <a:rPr lang="en-US" altLang="ko-KR" sz="2000" b="1" dirty="0"/>
                <a:t>19</a:t>
              </a:r>
              <a:r>
                <a:rPr lang="ko-KR" altLang="en-US" sz="2000" b="1" dirty="0"/>
                <a:t> 백신 접종 및 코로나</a:t>
              </a:r>
              <a:r>
                <a:rPr lang="en-US" altLang="ko-KR" sz="2000" b="1" dirty="0"/>
                <a:t>19</a:t>
              </a:r>
              <a:r>
                <a:rPr lang="ko-KR" altLang="en-US" sz="2000" b="1" dirty="0"/>
                <a:t> 백신 정기</a:t>
              </a:r>
              <a:r>
                <a:rPr lang="en-US" altLang="ko-KR" sz="2000" b="1" dirty="0"/>
                <a:t>(</a:t>
              </a:r>
              <a:r>
                <a:rPr lang="ko-KR" altLang="en-US" sz="2000" b="1" dirty="0"/>
                <a:t>연례</a:t>
              </a:r>
              <a:r>
                <a:rPr lang="en-US" altLang="ko-KR" sz="2000" b="1" dirty="0"/>
                <a:t>)</a:t>
              </a:r>
              <a:r>
                <a:rPr lang="ko-KR" altLang="en-US" sz="2000" b="1" dirty="0"/>
                <a:t> 접종 의향 </a:t>
              </a:r>
              <a:endParaRPr lang="en-US" altLang="ko-KR" sz="2000" b="1" dirty="0"/>
            </a:p>
            <a:p>
              <a:pPr>
                <a:defRPr/>
              </a:pPr>
              <a:r>
                <a:rPr lang="en-US" altLang="ko-KR" sz="3600" b="1" dirty="0"/>
                <a:t>COVID-19 Vaccine intention</a:t>
              </a:r>
              <a:r>
                <a:rPr lang="ko-KR" altLang="en-US" sz="3600" b="1" dirty="0"/>
                <a:t> </a:t>
              </a:r>
              <a:r>
                <a:rPr lang="en-US" altLang="ko-KR" sz="2000" b="1" dirty="0"/>
                <a:t>(3</a:t>
              </a:r>
              <a:r>
                <a:rPr lang="ko-KR" altLang="en-US" sz="2000" b="1" dirty="0"/>
                <a:t>차 조사와 비교</a:t>
              </a:r>
              <a:r>
                <a:rPr lang="en-US" altLang="ko-KR" sz="2000" b="1" dirty="0"/>
                <a:t>)</a:t>
              </a:r>
              <a:endParaRPr lang="en-US" altLang="ko-KR" sz="3600" b="1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30D19D-A4CD-B80F-709E-A9A8FD9138D3}"/>
                </a:ext>
              </a:extLst>
            </p:cNvPr>
            <p:cNvSpPr/>
            <p:nvPr/>
          </p:nvSpPr>
          <p:spPr>
            <a:xfrm flipH="1" flipV="1">
              <a:off x="367552" y="228690"/>
              <a:ext cx="36000" cy="7753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2362C84-C3B8-5288-0136-09D2FDAFAFA8}"/>
              </a:ext>
            </a:extLst>
          </p:cNvPr>
          <p:cNvSpPr txBox="1"/>
          <p:nvPr/>
        </p:nvSpPr>
        <p:spPr>
          <a:xfrm>
            <a:off x="6294782" y="6581001"/>
            <a:ext cx="1868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분석대상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n=11,271</a:t>
            </a:r>
            <a:endParaRPr kumimoji="1"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859406-E08C-D607-2872-EFC6FBBA19B7}"/>
              </a:ext>
            </a:extLst>
          </p:cNvPr>
          <p:cNvSpPr txBox="1"/>
          <p:nvPr/>
        </p:nvSpPr>
        <p:spPr>
          <a:xfrm>
            <a:off x="304799" y="6581000"/>
            <a:ext cx="1868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차 조사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n=9,798</a:t>
            </a:r>
            <a:endParaRPr kumimoji="1"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50FCD995-8B17-7FF7-FD7B-8D977CFCD574}"/>
              </a:ext>
            </a:extLst>
          </p:cNvPr>
          <p:cNvGraphicFramePr/>
          <p:nvPr/>
        </p:nvGraphicFramePr>
        <p:xfrm>
          <a:off x="183512" y="1725586"/>
          <a:ext cx="5760278" cy="4124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364A1FF-52EA-1454-C88C-78C31DC70215}"/>
              </a:ext>
            </a:extLst>
          </p:cNvPr>
          <p:cNvSpPr txBox="1"/>
          <p:nvPr/>
        </p:nvSpPr>
        <p:spPr>
          <a:xfrm>
            <a:off x="246528" y="6061774"/>
            <a:ext cx="7423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지난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차 조사와 비교하여 코로나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정기접종의향이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52.1%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70.7%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18.6%p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상승</a:t>
            </a: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32C269D6-5FEE-CEB9-914A-61CC545AD0AE}"/>
              </a:ext>
            </a:extLst>
          </p:cNvPr>
          <p:cNvGraphicFramePr/>
          <p:nvPr/>
        </p:nvGraphicFramePr>
        <p:xfrm>
          <a:off x="6003113" y="1755344"/>
          <a:ext cx="5760278" cy="4124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97BE80-58F4-57B3-9B15-2316820E429B}"/>
              </a:ext>
            </a:extLst>
          </p:cNvPr>
          <p:cNvSpPr/>
          <p:nvPr/>
        </p:nvSpPr>
        <p:spPr>
          <a:xfrm>
            <a:off x="6657561" y="3959217"/>
            <a:ext cx="571500" cy="414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319519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2E12-D325-B9AF-FB83-FEFB9DE59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807787D-9F0B-52DF-A1B6-8F860B8F914F}"/>
              </a:ext>
            </a:extLst>
          </p:cNvPr>
          <p:cNvGrpSpPr/>
          <p:nvPr/>
        </p:nvGrpSpPr>
        <p:grpSpPr>
          <a:xfrm>
            <a:off x="188258" y="77757"/>
            <a:ext cx="11280593" cy="954107"/>
            <a:chOff x="188258" y="77757"/>
            <a:chExt cx="11280593" cy="95410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67342FF-3E59-873F-D611-BB1C84441647}"/>
                </a:ext>
              </a:extLst>
            </p:cNvPr>
            <p:cNvSpPr/>
            <p:nvPr/>
          </p:nvSpPr>
          <p:spPr>
            <a:xfrm flipH="1" flipV="1">
              <a:off x="188258" y="228692"/>
              <a:ext cx="116541" cy="7753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F77B5-2652-268C-91F8-88B8334A3028}"/>
                </a:ext>
              </a:extLst>
            </p:cNvPr>
            <p:cNvSpPr txBox="1"/>
            <p:nvPr/>
          </p:nvSpPr>
          <p:spPr>
            <a:xfrm>
              <a:off x="466305" y="77757"/>
              <a:ext cx="1100254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 dirty="0"/>
                <a:t>코로나</a:t>
              </a:r>
              <a:r>
                <a:rPr lang="en-US" altLang="ko-KR" sz="2000" b="1" dirty="0"/>
                <a:t>19</a:t>
              </a:r>
              <a:r>
                <a:rPr lang="ko-KR" altLang="en-US" sz="2000" b="1" dirty="0"/>
                <a:t> 백신 접종 이유</a:t>
              </a:r>
              <a:r>
                <a:rPr lang="en-US" altLang="ko-KR" sz="2000" b="1" dirty="0"/>
                <a:t>,</a:t>
              </a:r>
              <a:r>
                <a:rPr lang="ko-KR" altLang="en-US" sz="2000" b="1" dirty="0"/>
                <a:t> </a:t>
              </a:r>
              <a:r>
                <a:rPr lang="ko-KR" altLang="en-US" sz="2000" b="1" dirty="0" err="1"/>
                <a:t>미접종</a:t>
              </a:r>
              <a:r>
                <a:rPr lang="ko-KR" altLang="en-US" sz="2000" b="1" dirty="0"/>
                <a:t> 이유</a:t>
              </a:r>
              <a:endParaRPr lang="en-US" altLang="ko-KR" sz="2000" b="1" dirty="0"/>
            </a:p>
            <a:p>
              <a:pPr lvl="0">
                <a:defRPr/>
              </a:pPr>
              <a:r>
                <a:rPr lang="en-US" altLang="ko-KR" sz="3600" b="1" dirty="0"/>
                <a:t>Reasons for COVID-19 Vaccination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F388239-6AED-AFDE-27A9-BF125F00DE21}"/>
                </a:ext>
              </a:extLst>
            </p:cNvPr>
            <p:cNvSpPr/>
            <p:nvPr/>
          </p:nvSpPr>
          <p:spPr>
            <a:xfrm flipH="1" flipV="1">
              <a:off x="367552" y="228690"/>
              <a:ext cx="36000" cy="7753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28D2E86C-BC5C-C0B7-0F05-8E9CE35C3A4D}"/>
              </a:ext>
            </a:extLst>
          </p:cNvPr>
          <p:cNvGraphicFramePr/>
          <p:nvPr/>
        </p:nvGraphicFramePr>
        <p:xfrm>
          <a:off x="701184" y="1375998"/>
          <a:ext cx="11002546" cy="429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CE28788D-AC3C-14B1-59A5-F1F17BBF40D7}"/>
              </a:ext>
            </a:extLst>
          </p:cNvPr>
          <p:cNvSpPr/>
          <p:nvPr/>
        </p:nvSpPr>
        <p:spPr>
          <a:xfrm>
            <a:off x="2413859" y="5670638"/>
            <a:ext cx="1667663" cy="584893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접종 이유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n=2,965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6BE932-191F-52A1-E34B-4C554916CFBD}"/>
              </a:ext>
            </a:extLst>
          </p:cNvPr>
          <p:cNvSpPr/>
          <p:nvPr/>
        </p:nvSpPr>
        <p:spPr>
          <a:xfrm>
            <a:off x="8177214" y="5670636"/>
            <a:ext cx="1667663" cy="584893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err="1">
                <a:solidFill>
                  <a:schemeClr val="tx1"/>
                </a:solidFill>
              </a:rPr>
              <a:t>미접종</a:t>
            </a:r>
            <a:r>
              <a:rPr kumimoji="1" lang="ko-KR" altLang="en-US" b="1" dirty="0">
                <a:solidFill>
                  <a:schemeClr val="tx1"/>
                </a:solidFill>
              </a:rPr>
              <a:t> 이유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n=8,306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86C423-8B96-F7D5-8C39-79500496EAA7}"/>
              </a:ext>
            </a:extLst>
          </p:cNvPr>
          <p:cNvSpPr txBox="1"/>
          <p:nvPr/>
        </p:nvSpPr>
        <p:spPr>
          <a:xfrm>
            <a:off x="367552" y="631857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‘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나의 코로나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감염을 예방하고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감염 시 중증 진행을 예방하기 위하여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’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70.5%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가장 높았음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코로나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예방접종을 받은 가장 주요한 이유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F2AC54-0514-F82A-7B2A-3F6E8677DAF7}"/>
              </a:ext>
            </a:extLst>
          </p:cNvPr>
          <p:cNvSpPr txBox="1"/>
          <p:nvPr/>
        </p:nvSpPr>
        <p:spPr>
          <a:xfrm>
            <a:off x="6285753" y="631803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‘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코로나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감염이 예방접종이 필요한 만큼의 위험으로 생각되지 않아서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’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응답이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45.1%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가장 높았음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코로나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예방접종을 받지 않은 가장 주요한 이유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599453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D9115-94BC-3299-02BB-988101882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9608F9-12DB-8696-E44A-5B2CC0150385}"/>
              </a:ext>
            </a:extLst>
          </p:cNvPr>
          <p:cNvGrpSpPr/>
          <p:nvPr/>
        </p:nvGrpSpPr>
        <p:grpSpPr>
          <a:xfrm>
            <a:off x="188258" y="77757"/>
            <a:ext cx="11280593" cy="1508105"/>
            <a:chOff x="188258" y="77757"/>
            <a:chExt cx="11280593" cy="150810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21F4DCD-BE71-9E28-A8AD-C5B9D1027FC6}"/>
                </a:ext>
              </a:extLst>
            </p:cNvPr>
            <p:cNvSpPr/>
            <p:nvPr/>
          </p:nvSpPr>
          <p:spPr>
            <a:xfrm flipH="1" flipV="1">
              <a:off x="188258" y="228692"/>
              <a:ext cx="116541" cy="7753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41C68A-FFE5-4DE5-A60E-7A304C1AD0CC}"/>
                </a:ext>
              </a:extLst>
            </p:cNvPr>
            <p:cNvSpPr txBox="1"/>
            <p:nvPr/>
          </p:nvSpPr>
          <p:spPr>
            <a:xfrm>
              <a:off x="466305" y="77757"/>
              <a:ext cx="11002546" cy="1508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 dirty="0"/>
                <a:t>코로나</a:t>
              </a:r>
              <a:r>
                <a:rPr lang="en-US" altLang="ko-KR" sz="2000" b="1" dirty="0"/>
                <a:t>19</a:t>
              </a:r>
              <a:r>
                <a:rPr lang="ko-KR" altLang="en-US" sz="2000" b="1" dirty="0"/>
                <a:t> 백신 권고</a:t>
              </a:r>
              <a:r>
                <a:rPr lang="en-US" altLang="ko-KR" sz="2000" b="1" dirty="0"/>
                <a:t>,</a:t>
              </a:r>
              <a:r>
                <a:rPr lang="ko-KR" altLang="en-US" sz="2000" b="1" dirty="0"/>
                <a:t> 코로나</a:t>
              </a:r>
              <a:r>
                <a:rPr lang="en-US" altLang="ko-KR" sz="2000" b="1" dirty="0"/>
                <a:t>19&amp;</a:t>
              </a:r>
              <a:r>
                <a:rPr lang="ko-KR" altLang="en-US" sz="2000" b="1" dirty="0"/>
                <a:t>코로나</a:t>
              </a:r>
              <a:r>
                <a:rPr lang="en-US" altLang="ko-KR" sz="2000" b="1" dirty="0"/>
                <a:t>19</a:t>
              </a:r>
              <a:r>
                <a:rPr lang="ko-KR" altLang="en-US" sz="2000" b="1" dirty="0"/>
                <a:t> 백신 정보원</a:t>
              </a:r>
              <a:endParaRPr lang="en-US" altLang="ko-KR" sz="2000" b="1" dirty="0"/>
            </a:p>
            <a:p>
              <a:pPr lvl="0">
                <a:defRPr/>
              </a:pPr>
              <a:r>
                <a:rPr lang="en-US" altLang="ko-KR" sz="3600" b="1" dirty="0"/>
                <a:t>COVID-19 Vaccine recommendation, source of information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A93DD2A-FB6C-A849-0E7D-A9E11007F86E}"/>
                </a:ext>
              </a:extLst>
            </p:cNvPr>
            <p:cNvSpPr/>
            <p:nvPr/>
          </p:nvSpPr>
          <p:spPr>
            <a:xfrm flipH="1" flipV="1">
              <a:off x="367552" y="228690"/>
              <a:ext cx="36000" cy="7753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797C56C8-33E4-8854-C0F9-03CA2F28BECF}"/>
              </a:ext>
            </a:extLst>
          </p:cNvPr>
          <p:cNvGraphicFramePr/>
          <p:nvPr/>
        </p:nvGraphicFramePr>
        <p:xfrm>
          <a:off x="188258" y="1779102"/>
          <a:ext cx="4844573" cy="4124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64E94749-E87B-2988-DFB2-40AE2E357FD6}"/>
              </a:ext>
            </a:extLst>
          </p:cNvPr>
          <p:cNvGraphicFramePr/>
          <p:nvPr/>
        </p:nvGraphicFramePr>
        <p:xfrm>
          <a:off x="5032831" y="1779103"/>
          <a:ext cx="7160849" cy="5185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22B8773-2083-DC09-15DF-227959C50A2D}"/>
              </a:ext>
            </a:extLst>
          </p:cNvPr>
          <p:cNvSpPr txBox="1"/>
          <p:nvPr/>
        </p:nvSpPr>
        <p:spPr>
          <a:xfrm>
            <a:off x="0" y="5958579"/>
            <a:ext cx="1868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분석대상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n=11,271</a:t>
            </a:r>
            <a:endParaRPr kumimoji="1"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D8D294-6FDB-D9C0-9EAF-208FC36ECADC}"/>
              </a:ext>
            </a:extLst>
          </p:cNvPr>
          <p:cNvSpPr txBox="1"/>
          <p:nvPr/>
        </p:nvSpPr>
        <p:spPr>
          <a:xfrm>
            <a:off x="0" y="6319391"/>
            <a:ext cx="46652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코로나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예방접종 의향에 가장 큰 영향력을 준 기관은 보건당국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질병관리청 등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58.4%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가장 높았음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2D810-E8F7-34FD-EBB4-D81C29AA4B20}"/>
              </a:ext>
            </a:extLst>
          </p:cNvPr>
          <p:cNvSpPr txBox="1"/>
          <p:nvPr/>
        </p:nvSpPr>
        <p:spPr>
          <a:xfrm>
            <a:off x="5051934" y="6319391"/>
            <a:ext cx="54890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국민들은 코로나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예방접종 의사결정에 대중매체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텔레비전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라디오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종이신문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뉴스를 가장 중요하게 참고한 것으로 나타남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(31.9%)</a:t>
            </a:r>
            <a:endParaRPr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85680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39E1C55-D1F5-F43D-E2DC-0D024C3B7565}"/>
              </a:ext>
            </a:extLst>
          </p:cNvPr>
          <p:cNvSpPr/>
          <p:nvPr/>
        </p:nvSpPr>
        <p:spPr>
          <a:xfrm flipH="1" flipV="1">
            <a:off x="188258" y="228692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153507-82E2-F227-C379-DF1853F1CCF9}"/>
              </a:ext>
            </a:extLst>
          </p:cNvPr>
          <p:cNvSpPr/>
          <p:nvPr/>
        </p:nvSpPr>
        <p:spPr>
          <a:xfrm flipH="1" flipV="1">
            <a:off x="367552" y="228691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5E8CC-05E8-EE23-C5F6-8F538A147A15}"/>
              </a:ext>
            </a:extLst>
          </p:cNvPr>
          <p:cNvSpPr txBox="1"/>
          <p:nvPr/>
        </p:nvSpPr>
        <p:spPr>
          <a:xfrm>
            <a:off x="466305" y="293201"/>
            <a:ext cx="116090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왜 무작위 표본 추출 인구집단 기반 기반 항체 </a:t>
            </a:r>
            <a:r>
              <a:rPr lang="ko-KR" altLang="en-US" sz="3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양성률조사인가</a:t>
            </a:r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F68B55-2428-D301-4AB6-5F80CABF3F2B}"/>
              </a:ext>
            </a:extLst>
          </p:cNvPr>
          <p:cNvSpPr/>
          <p:nvPr/>
        </p:nvSpPr>
        <p:spPr>
          <a:xfrm>
            <a:off x="4921776" y="2734178"/>
            <a:ext cx="6945036" cy="380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6400" marR="0" indent="2032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팬데믹 대응에서 얻어진 </a:t>
            </a:r>
            <a:r>
              <a:rPr lang="ko-KR" altLang="en-US" sz="2000" b="1" kern="0" spc="0" dirty="0">
                <a:solidFill>
                  <a:srgbClr val="FF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 교훈의 하나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</a:t>
            </a:r>
            <a:r>
              <a:rPr lang="ko-KR" altLang="en-US" sz="2000" kern="0" spc="0" dirty="0">
                <a:solidFill>
                  <a:schemeClr val="tx1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미래의 유사한 위기에 보다 잘 대비하고 같은 오류를 반복하지 않기 위해</a:t>
            </a:r>
            <a:r>
              <a:rPr lang="en-US" altLang="ko-KR" sz="2000" kern="0" spc="0" dirty="0">
                <a:solidFill>
                  <a:schemeClr val="tx1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b="1" kern="0" spc="0" dirty="0">
                <a:solidFill>
                  <a:srgbClr val="0000FF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인구집단에서 전파 양상을 신속히 파악할 수 있는 인프라에 대한 투자가 절대적으로 필요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하다는 것임</a:t>
            </a:r>
            <a:endParaRPr lang="en-US" altLang="ko-KR" sz="2000" kern="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06400" indent="203200" algn="just" fontAlgn="base">
              <a:lnSpc>
                <a:spcPct val="150000"/>
              </a:lnSpc>
              <a:spcAft>
                <a:spcPts val="40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이를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통해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b="1" kern="0" spc="0" dirty="0">
                <a:solidFill>
                  <a:srgbClr val="0000FF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지역사회 내 전파 양상의 차이</a:t>
            </a:r>
            <a:r>
              <a:rPr lang="en-US" altLang="ko-KR" sz="2000" b="1" kern="0" spc="0" dirty="0">
                <a:solidFill>
                  <a:srgbClr val="0000FF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(regional heterogeneity)</a:t>
            </a:r>
            <a:r>
              <a:rPr lang="ko-KR" altLang="en-US" sz="2000" b="1" kern="0" spc="0" dirty="0">
                <a:solidFill>
                  <a:srgbClr val="0000FF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연령군에 따른 지역사회 내 감염 양상의 차이는 방역전략 수립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중요한 </a:t>
            </a:r>
            <a:r>
              <a:rPr lang="ko-KR" altLang="en-US" sz="20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메시지 줄 수 있음</a:t>
            </a:r>
            <a:r>
              <a:rPr lang="en-US" altLang="ko-KR" sz="20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(Elliott et al., AJPH, 2023)</a:t>
            </a:r>
            <a:endParaRPr lang="ko-KR" altLang="en-US" sz="1800" kern="100" spc="0" dirty="0">
              <a:solidFill>
                <a:srgbClr val="000000"/>
              </a:solidFill>
              <a:effectLst/>
              <a:latin typeface="KoPubWorld바탕체 Ligh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612201-19AD-01BB-06E2-BA1C68EE5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8" y="1069675"/>
            <a:ext cx="4533836" cy="56503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08628D-1769-F883-934B-687D45B38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847" y="1004044"/>
            <a:ext cx="7218895" cy="154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5313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26FA5-878D-80EA-95BD-8A8560EEE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B75C70D-93DF-B384-54D5-FBBA91197E53}"/>
              </a:ext>
            </a:extLst>
          </p:cNvPr>
          <p:cNvGrpSpPr/>
          <p:nvPr/>
        </p:nvGrpSpPr>
        <p:grpSpPr>
          <a:xfrm>
            <a:off x="188258" y="77757"/>
            <a:ext cx="11280593" cy="954107"/>
            <a:chOff x="188258" y="77757"/>
            <a:chExt cx="11280593" cy="95410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52E5E96-AB1C-EB9E-BAE7-706ACBF7FAB3}"/>
                </a:ext>
              </a:extLst>
            </p:cNvPr>
            <p:cNvSpPr/>
            <p:nvPr/>
          </p:nvSpPr>
          <p:spPr>
            <a:xfrm flipH="1" flipV="1">
              <a:off x="188258" y="228692"/>
              <a:ext cx="116541" cy="7753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0496A4-31F3-3F27-3DC3-2D1A18EC663D}"/>
                </a:ext>
              </a:extLst>
            </p:cNvPr>
            <p:cNvSpPr txBox="1"/>
            <p:nvPr/>
          </p:nvSpPr>
          <p:spPr>
            <a:xfrm>
              <a:off x="466305" y="77757"/>
              <a:ext cx="1100254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 dirty="0"/>
                <a:t>코로나</a:t>
              </a:r>
              <a:r>
                <a:rPr lang="en-US" altLang="ko-KR" sz="2000" b="1" dirty="0"/>
                <a:t>19</a:t>
              </a:r>
              <a:r>
                <a:rPr lang="ko-KR" altLang="en-US" sz="2000" b="1" dirty="0"/>
                <a:t> 백신 인식</a:t>
              </a:r>
              <a:endParaRPr lang="en-US" altLang="ko-KR" sz="2000" b="1" dirty="0"/>
            </a:p>
            <a:p>
              <a:pPr lvl="0">
                <a:defRPr/>
              </a:pPr>
              <a:r>
                <a:rPr lang="en-US" altLang="ko-KR" sz="3600" b="1" dirty="0"/>
                <a:t>Vaccine attitude</a:t>
              </a:r>
              <a:r>
                <a:rPr lang="en-US" altLang="ko-KR" sz="2800" b="1" dirty="0"/>
                <a:t>(5C psychological antecedent)</a:t>
              </a:r>
              <a:endParaRPr lang="en-US" altLang="ko-KR" sz="3600" b="1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5ABCF02-0DAC-3E79-F189-52C1CBE7B562}"/>
                </a:ext>
              </a:extLst>
            </p:cNvPr>
            <p:cNvSpPr/>
            <p:nvPr/>
          </p:nvSpPr>
          <p:spPr>
            <a:xfrm flipH="1" flipV="1">
              <a:off x="367552" y="228690"/>
              <a:ext cx="36000" cy="7753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9D10BA1D-0784-9531-691D-7E152426FD90}"/>
              </a:ext>
            </a:extLst>
          </p:cNvPr>
          <p:cNvGraphicFramePr/>
          <p:nvPr/>
        </p:nvGraphicFramePr>
        <p:xfrm>
          <a:off x="6319839" y="1821967"/>
          <a:ext cx="5834813" cy="4106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EB0F3D-4011-7E62-9709-86AE3A209D94}"/>
              </a:ext>
            </a:extLst>
          </p:cNvPr>
          <p:cNvSpPr txBox="1"/>
          <p:nvPr/>
        </p:nvSpPr>
        <p:spPr>
          <a:xfrm>
            <a:off x="304799" y="6581001"/>
            <a:ext cx="1868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분석대상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n=11,271</a:t>
            </a:r>
            <a:endParaRPr kumimoji="1"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930D9579-7301-4431-61B6-7DAC2110A610}"/>
              </a:ext>
            </a:extLst>
          </p:cNvPr>
          <p:cNvGraphicFramePr/>
          <p:nvPr/>
        </p:nvGraphicFramePr>
        <p:xfrm>
          <a:off x="246528" y="1821967"/>
          <a:ext cx="5836445" cy="41065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0C6C07C8-2680-1BF2-F51F-9BFAB24C2F98}"/>
              </a:ext>
            </a:extLst>
          </p:cNvPr>
          <p:cNvSpPr/>
          <p:nvPr/>
        </p:nvSpPr>
        <p:spPr>
          <a:xfrm>
            <a:off x="6930887" y="2425148"/>
            <a:ext cx="463826" cy="331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76AEF-F07C-6F0E-2BD3-53357535A6CF}"/>
              </a:ext>
            </a:extLst>
          </p:cNvPr>
          <p:cNvSpPr txBox="1"/>
          <p:nvPr/>
        </p:nvSpPr>
        <p:spPr>
          <a:xfrm>
            <a:off x="297001" y="5871559"/>
            <a:ext cx="11002546" cy="660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차 조사에서는 *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Collective responsibility (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백신접종에 대한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공동체 보호 동기가 가장 높게 나타남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* 이는 자신의 행동으로 다른 사람을 보호하려는 의지로 나만이 아니라 취약한 사람들을 보호하기 위해 접종을 한다는 의향 및 동기를 반영</a:t>
            </a:r>
          </a:p>
        </p:txBody>
      </p:sp>
    </p:spTree>
    <p:extLst>
      <p:ext uri="{BB962C8B-B14F-4D97-AF65-F5344CB8AC3E}">
        <p14:creationId xmlns:p14="http://schemas.microsoft.com/office/powerpoint/2010/main" val="4047037845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DA1BA-F854-1B44-9E17-8AD0B7602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C179975-F8A6-BF16-0669-CE936BD4C9F9}"/>
              </a:ext>
            </a:extLst>
          </p:cNvPr>
          <p:cNvGrpSpPr/>
          <p:nvPr/>
        </p:nvGrpSpPr>
        <p:grpSpPr>
          <a:xfrm>
            <a:off x="188258" y="77757"/>
            <a:ext cx="11280593" cy="1508105"/>
            <a:chOff x="188258" y="77757"/>
            <a:chExt cx="11280593" cy="150810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0947066-FE57-E67D-6693-A2254184DD6E}"/>
                </a:ext>
              </a:extLst>
            </p:cNvPr>
            <p:cNvSpPr/>
            <p:nvPr/>
          </p:nvSpPr>
          <p:spPr>
            <a:xfrm flipH="1" flipV="1">
              <a:off x="188258" y="228692"/>
              <a:ext cx="116541" cy="7753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48FFA9-1FDF-856C-862B-A38E7316FF2A}"/>
                </a:ext>
              </a:extLst>
            </p:cNvPr>
            <p:cNvSpPr txBox="1"/>
            <p:nvPr/>
          </p:nvSpPr>
          <p:spPr>
            <a:xfrm>
              <a:off x="466305" y="77757"/>
              <a:ext cx="11002546" cy="1508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 dirty="0"/>
                <a:t>독감 예방접종</a:t>
              </a:r>
              <a:endParaRPr lang="en-US" altLang="ko-KR" sz="2000" b="1" dirty="0"/>
            </a:p>
            <a:p>
              <a:pPr lvl="0">
                <a:defRPr/>
              </a:pPr>
              <a:r>
                <a:rPr lang="en-US" altLang="ko-KR" sz="3600" b="1" dirty="0"/>
                <a:t>Influenza(Flu) Vaccination &amp; Influenza(Flu) Vaccine intention</a:t>
              </a:r>
              <a:r>
                <a:rPr lang="ko-KR" altLang="en-US" sz="3600" b="1" dirty="0"/>
                <a:t> </a:t>
              </a:r>
              <a:endParaRPr lang="en-US" altLang="ko-KR" sz="3600" b="1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F21DC-B6D0-97FD-2980-AD17640ABAEF}"/>
                </a:ext>
              </a:extLst>
            </p:cNvPr>
            <p:cNvSpPr/>
            <p:nvPr/>
          </p:nvSpPr>
          <p:spPr>
            <a:xfrm flipH="1" flipV="1">
              <a:off x="367552" y="228690"/>
              <a:ext cx="36000" cy="7753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7F42228E-8A6A-39BB-6B86-EACD8E538AD9}"/>
              </a:ext>
            </a:extLst>
          </p:cNvPr>
          <p:cNvGraphicFramePr/>
          <p:nvPr/>
        </p:nvGraphicFramePr>
        <p:xfrm>
          <a:off x="304799" y="1779103"/>
          <a:ext cx="5760278" cy="4124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218C4EE3-E923-D870-4AFB-6DFCE6AB1D97}"/>
              </a:ext>
            </a:extLst>
          </p:cNvPr>
          <p:cNvGraphicFramePr/>
          <p:nvPr/>
        </p:nvGraphicFramePr>
        <p:xfrm>
          <a:off x="5967578" y="1779103"/>
          <a:ext cx="5760278" cy="4124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C84D43F-F1AF-EC97-A144-3507D01B8C77}"/>
              </a:ext>
            </a:extLst>
          </p:cNvPr>
          <p:cNvSpPr txBox="1"/>
          <p:nvPr/>
        </p:nvSpPr>
        <p:spPr>
          <a:xfrm>
            <a:off x="304799" y="6581001"/>
            <a:ext cx="1868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분석대상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n=11,271</a:t>
            </a:r>
            <a:endParaRPr kumimoji="1"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49E83-8A17-82FB-1C16-4A1F8CCA0AA4}"/>
              </a:ext>
            </a:extLst>
          </p:cNvPr>
          <p:cNvSpPr txBox="1"/>
          <p:nvPr/>
        </p:nvSpPr>
        <p:spPr>
          <a:xfrm>
            <a:off x="304799" y="598081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23-24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절기 인플루엔자 예방접종을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‘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받았다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’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응답은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65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세 이상에서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87.3%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가장 높았음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13D19-D5A5-36EE-B94A-AE865E3E5D1E}"/>
              </a:ext>
            </a:extLst>
          </p:cNvPr>
          <p:cNvSpPr txBox="1"/>
          <p:nvPr/>
        </p:nvSpPr>
        <p:spPr>
          <a:xfrm>
            <a:off x="6096000" y="597992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24-25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절기 인플루엔자 예방접종에 대한 접종의향은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‘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접종의향 있음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’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65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세 이상에서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94.5%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나타남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D89E82-C917-6F73-D228-1398E655FE2B}"/>
              </a:ext>
            </a:extLst>
          </p:cNvPr>
          <p:cNvSpPr/>
          <p:nvPr/>
        </p:nvSpPr>
        <p:spPr>
          <a:xfrm>
            <a:off x="5069115" y="3841472"/>
            <a:ext cx="4826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8CE7D8-4D52-78CC-5BFD-89475CAFB14F}"/>
              </a:ext>
            </a:extLst>
          </p:cNvPr>
          <p:cNvSpPr/>
          <p:nvPr/>
        </p:nvSpPr>
        <p:spPr>
          <a:xfrm>
            <a:off x="10717379" y="3695422"/>
            <a:ext cx="4826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2026606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D148D-985E-8902-2B23-3C32FEA38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E3C37BE-7EBF-49B5-7859-29F8B78B233B}"/>
              </a:ext>
            </a:extLst>
          </p:cNvPr>
          <p:cNvGrpSpPr/>
          <p:nvPr/>
        </p:nvGrpSpPr>
        <p:grpSpPr>
          <a:xfrm>
            <a:off x="188258" y="77757"/>
            <a:ext cx="11280593" cy="1508105"/>
            <a:chOff x="188258" y="77757"/>
            <a:chExt cx="11280593" cy="150810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7D65897-2158-FAAB-DF6D-202330A9B0CD}"/>
                </a:ext>
              </a:extLst>
            </p:cNvPr>
            <p:cNvSpPr/>
            <p:nvPr/>
          </p:nvSpPr>
          <p:spPr>
            <a:xfrm flipH="1" flipV="1">
              <a:off x="188258" y="228692"/>
              <a:ext cx="116541" cy="7753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25D8CD-37A1-7C82-6290-08685995F7E8}"/>
                </a:ext>
              </a:extLst>
            </p:cNvPr>
            <p:cNvSpPr txBox="1"/>
            <p:nvPr/>
          </p:nvSpPr>
          <p:spPr>
            <a:xfrm>
              <a:off x="466305" y="77757"/>
              <a:ext cx="11002546" cy="1508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 dirty="0"/>
                <a:t>코로나</a:t>
              </a:r>
              <a:r>
                <a:rPr lang="en-US" altLang="ko-KR" sz="2000" b="1" dirty="0"/>
                <a:t>19, </a:t>
              </a:r>
              <a:r>
                <a:rPr lang="ko-KR" altLang="en-US" sz="2000" b="1" dirty="0"/>
                <a:t>독감 동시접종</a:t>
              </a:r>
              <a:endParaRPr lang="en-US" altLang="ko-KR" sz="2000" b="1" dirty="0"/>
            </a:p>
            <a:p>
              <a:pPr lvl="0">
                <a:defRPr/>
              </a:pPr>
              <a:r>
                <a:rPr lang="en" altLang="ko-KR" sz="36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Co-administration of COVID-19 Vaccine and Seasonal Influenza Vaccine</a:t>
              </a:r>
              <a:endParaRPr lang="en-US" altLang="ko-KR" sz="3600" b="1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D905BD-4937-86BD-43EC-B30758270C6D}"/>
                </a:ext>
              </a:extLst>
            </p:cNvPr>
            <p:cNvSpPr/>
            <p:nvPr/>
          </p:nvSpPr>
          <p:spPr>
            <a:xfrm flipH="1" flipV="1">
              <a:off x="367552" y="228690"/>
              <a:ext cx="36000" cy="7753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7B6E485F-3132-173E-9637-D994384CE4BD}"/>
              </a:ext>
            </a:extLst>
          </p:cNvPr>
          <p:cNvGraphicFramePr/>
          <p:nvPr/>
        </p:nvGraphicFramePr>
        <p:xfrm>
          <a:off x="304799" y="1893402"/>
          <a:ext cx="5760278" cy="4124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4CAC244E-6CD6-57AA-B52B-E62A49E9CD78}"/>
              </a:ext>
            </a:extLst>
          </p:cNvPr>
          <p:cNvGraphicFramePr/>
          <p:nvPr/>
        </p:nvGraphicFramePr>
        <p:xfrm>
          <a:off x="5967578" y="1779103"/>
          <a:ext cx="5760278" cy="4124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C93C608-2EA8-BB0D-BF9F-914C4EC9DE7A}"/>
              </a:ext>
            </a:extLst>
          </p:cNvPr>
          <p:cNvSpPr txBox="1"/>
          <p:nvPr/>
        </p:nvSpPr>
        <p:spPr>
          <a:xfrm>
            <a:off x="304799" y="6581001"/>
            <a:ext cx="1868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분석대상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n=11,271</a:t>
            </a:r>
            <a:endParaRPr kumimoji="1"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19FCF6-04AE-5387-894B-8C465E80E636}"/>
              </a:ext>
            </a:extLst>
          </p:cNvPr>
          <p:cNvSpPr txBox="1"/>
          <p:nvPr/>
        </p:nvSpPr>
        <p:spPr>
          <a:xfrm>
            <a:off x="403552" y="5903842"/>
            <a:ext cx="57602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코로나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예방접종과 독감 예방접종의 동시접종 여부는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65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세 이상에서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27.8%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비교적 높게 나타남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10.9%)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4DA59-E502-2F60-3041-6BF74B364BA3}"/>
              </a:ext>
            </a:extLst>
          </p:cNvPr>
          <p:cNvSpPr txBox="1"/>
          <p:nvPr/>
        </p:nvSpPr>
        <p:spPr>
          <a:xfrm>
            <a:off x="6163830" y="5903842"/>
            <a:ext cx="5624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향후 코로나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예방접종과 독감 예방접종의 동시접종 의향은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65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세 이상에서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57.7%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높게 나타남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34.8%)</a:t>
            </a:r>
            <a:endParaRPr lang="ko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727569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DF66F-05A6-77DA-1304-067EF32F1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02557C4-B909-0EE5-DAEC-08BC455DFA78}"/>
              </a:ext>
            </a:extLst>
          </p:cNvPr>
          <p:cNvGrpSpPr/>
          <p:nvPr/>
        </p:nvGrpSpPr>
        <p:grpSpPr>
          <a:xfrm>
            <a:off x="188258" y="77757"/>
            <a:ext cx="11280593" cy="1508105"/>
            <a:chOff x="188258" y="77757"/>
            <a:chExt cx="11280593" cy="150810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E116A8E-2E2E-D72F-82F3-0ED13004D934}"/>
                </a:ext>
              </a:extLst>
            </p:cNvPr>
            <p:cNvSpPr/>
            <p:nvPr/>
          </p:nvSpPr>
          <p:spPr>
            <a:xfrm flipH="1" flipV="1">
              <a:off x="188258" y="228692"/>
              <a:ext cx="116541" cy="7753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673919-4B7F-2C16-1D30-17A501CF33E9}"/>
                </a:ext>
              </a:extLst>
            </p:cNvPr>
            <p:cNvSpPr txBox="1"/>
            <p:nvPr/>
          </p:nvSpPr>
          <p:spPr>
            <a:xfrm>
              <a:off x="466305" y="77757"/>
              <a:ext cx="11002546" cy="1508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 dirty="0"/>
                <a:t>코로나</a:t>
              </a:r>
              <a:r>
                <a:rPr lang="en-US" altLang="ko-KR" sz="2000" b="1" dirty="0"/>
                <a:t>19,</a:t>
              </a:r>
              <a:r>
                <a:rPr lang="ko-KR" altLang="en-US" sz="2000" b="1" dirty="0"/>
                <a:t>독감 동시접종 이유</a:t>
              </a:r>
              <a:r>
                <a:rPr lang="en-US" altLang="ko-KR" sz="2000" b="1" dirty="0"/>
                <a:t>,</a:t>
              </a:r>
              <a:r>
                <a:rPr lang="ko-KR" altLang="en-US" sz="2000" b="1" dirty="0"/>
                <a:t> </a:t>
              </a:r>
              <a:r>
                <a:rPr lang="ko-KR" altLang="en-US" sz="2000" b="1" dirty="0" err="1"/>
                <a:t>미접종</a:t>
              </a:r>
              <a:r>
                <a:rPr lang="ko-KR" altLang="en-US" sz="2000" b="1" dirty="0"/>
                <a:t> 이유</a:t>
              </a:r>
              <a:endParaRPr lang="en-US" altLang="ko-KR" sz="2000" b="1" dirty="0"/>
            </a:p>
            <a:p>
              <a:pPr lvl="0">
                <a:defRPr/>
              </a:pPr>
              <a:r>
                <a:rPr lang="en-US" altLang="ko-KR" sz="3600" b="1" dirty="0"/>
                <a:t>Reasons for Co-immunization </a:t>
              </a:r>
              <a:r>
                <a:rPr lang="en" altLang="ko-KR" sz="36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of COVID-19 Vaccine and Seasonal Influenza Vaccine</a:t>
              </a:r>
              <a:endParaRPr lang="en-US" altLang="ko-KR" sz="3600" b="1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E847F4E-A006-BF8C-9C14-9BCAD56B39FD}"/>
                </a:ext>
              </a:extLst>
            </p:cNvPr>
            <p:cNvSpPr/>
            <p:nvPr/>
          </p:nvSpPr>
          <p:spPr>
            <a:xfrm flipH="1" flipV="1">
              <a:off x="367552" y="228690"/>
              <a:ext cx="36000" cy="7753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745823F1-D59E-EDC2-FEE3-3E19E000A693}"/>
              </a:ext>
            </a:extLst>
          </p:cNvPr>
          <p:cNvGraphicFramePr/>
          <p:nvPr/>
        </p:nvGraphicFramePr>
        <p:xfrm>
          <a:off x="367552" y="1601680"/>
          <a:ext cx="11285940" cy="4127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659ECE-BC1A-AA6F-9602-21DEFD5A61C4}"/>
              </a:ext>
            </a:extLst>
          </p:cNvPr>
          <p:cNvSpPr/>
          <p:nvPr/>
        </p:nvSpPr>
        <p:spPr>
          <a:xfrm>
            <a:off x="2413859" y="5670638"/>
            <a:ext cx="1667663" cy="584893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접종 이유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n=</a:t>
            </a:r>
            <a:r>
              <a:rPr kumimoji="1" lang="en-US" altLang="ko-KR" sz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1,569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2DD8AB-19D1-E9D5-1221-44113394A96E}"/>
              </a:ext>
            </a:extLst>
          </p:cNvPr>
          <p:cNvSpPr/>
          <p:nvPr/>
        </p:nvSpPr>
        <p:spPr>
          <a:xfrm>
            <a:off x="8177214" y="5670636"/>
            <a:ext cx="1667663" cy="584893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err="1">
                <a:solidFill>
                  <a:schemeClr val="tx1"/>
                </a:solidFill>
              </a:rPr>
              <a:t>미접종</a:t>
            </a:r>
            <a:r>
              <a:rPr kumimoji="1" lang="ko-KR" altLang="en-US" b="1" dirty="0">
                <a:solidFill>
                  <a:schemeClr val="tx1"/>
                </a:solidFill>
              </a:rPr>
              <a:t> 이유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n=</a:t>
            </a:r>
            <a:r>
              <a:rPr kumimoji="1" lang="en-US" altLang="ko-KR" sz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9,702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1DE35B-4E51-3B50-4B66-CEE23DE3D39E}"/>
              </a:ext>
            </a:extLst>
          </p:cNvPr>
          <p:cNvSpPr txBox="1"/>
          <p:nvPr/>
        </p:nvSpPr>
        <p:spPr>
          <a:xfrm>
            <a:off x="304799" y="6326743"/>
            <a:ext cx="5755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코로나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예방접종과 독감 예방접종을 동시에 받은 가장 주요한 이유는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‘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동시접종은 편리하다고 생각해서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’(40.2%)</a:t>
            </a:r>
            <a:endParaRPr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1ED2E2-0463-2945-D119-7EECFFFEBC37}"/>
              </a:ext>
            </a:extLst>
          </p:cNvPr>
          <p:cNvSpPr txBox="1"/>
          <p:nvPr/>
        </p:nvSpPr>
        <p:spPr>
          <a:xfrm>
            <a:off x="6127830" y="63267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코로나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예방접종과 독감 예방접종을 동시에 받지 않은 가장 주요한 이유는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‘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동시접종이 안전하지 않다고 생각해서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’(38.1%)</a:t>
            </a:r>
            <a:endParaRPr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6487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F31FE7-BC6D-3357-9296-EE519EFAE4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KR" sz="5400" dirty="0"/>
              <a:t>인플루엔자 항체 분석 결과</a:t>
            </a:r>
          </a:p>
        </p:txBody>
      </p:sp>
    </p:spTree>
    <p:extLst>
      <p:ext uri="{BB962C8B-B14F-4D97-AF65-F5344CB8AC3E}">
        <p14:creationId xmlns:p14="http://schemas.microsoft.com/office/powerpoint/2010/main" val="406348690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2A7BD2B-3313-B3C1-982A-821DAFBDF708}"/>
              </a:ext>
            </a:extLst>
          </p:cNvPr>
          <p:cNvGraphicFramePr>
            <a:graphicFrameLocks noGrp="1"/>
          </p:cNvGraphicFramePr>
          <p:nvPr/>
        </p:nvGraphicFramePr>
        <p:xfrm>
          <a:off x="8404974" y="562128"/>
          <a:ext cx="3655365" cy="986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8455">
                  <a:extLst>
                    <a:ext uri="{9D8B030D-6E8A-4147-A177-3AD203B41FA5}">
                      <a16:colId xmlns:a16="http://schemas.microsoft.com/office/drawing/2014/main" val="2272357912"/>
                    </a:ext>
                  </a:extLst>
                </a:gridCol>
                <a:gridCol w="1218455">
                  <a:extLst>
                    <a:ext uri="{9D8B030D-6E8A-4147-A177-3AD203B41FA5}">
                      <a16:colId xmlns:a16="http://schemas.microsoft.com/office/drawing/2014/main" val="286921883"/>
                    </a:ext>
                  </a:extLst>
                </a:gridCol>
                <a:gridCol w="1218455">
                  <a:extLst>
                    <a:ext uri="{9D8B030D-6E8A-4147-A177-3AD203B41FA5}">
                      <a16:colId xmlns:a16="http://schemas.microsoft.com/office/drawing/2014/main" val="886591994"/>
                    </a:ext>
                  </a:extLst>
                </a:gridCol>
              </a:tblGrid>
              <a:tr h="328699">
                <a:tc>
                  <a:txBody>
                    <a:bodyPr/>
                    <a:lstStyle/>
                    <a:p>
                      <a:pPr algn="ctr"/>
                      <a:endParaRPr lang="en-KR" sz="12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3rd survey (N)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4th survey (N)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203114"/>
                  </a:ext>
                </a:extLst>
              </a:tr>
              <a:tr h="3286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</a:t>
                      </a:r>
                      <a:r>
                        <a:rPr lang="en-KR" sz="1200" dirty="0"/>
                        <a:t>ver 65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3,740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464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046675"/>
                  </a:ext>
                </a:extLst>
              </a:tr>
              <a:tr h="3286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</a:t>
                      </a:r>
                      <a:r>
                        <a:rPr lang="en-KR" sz="1200" dirty="0"/>
                        <a:t>nder 13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1,958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301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513295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9357A295-FAAE-9724-0123-D7F462831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024" y="1609043"/>
            <a:ext cx="4787900" cy="401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D8D6BB-E61A-DEB2-DE30-EC39E6C9B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1097"/>
            <a:ext cx="4985856" cy="4179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B37BAF-AF7A-2489-34A3-3E2782AEAFC8}"/>
              </a:ext>
            </a:extLst>
          </p:cNvPr>
          <p:cNvSpPr txBox="1"/>
          <p:nvPr/>
        </p:nvSpPr>
        <p:spPr>
          <a:xfrm>
            <a:off x="2090285" y="5811892"/>
            <a:ext cx="87851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/>
            <a:r>
              <a:rPr lang="en-US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소아에서 </a:t>
            </a:r>
            <a:r>
              <a:rPr lang="en-US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</a:t>
            </a:r>
            <a:r>
              <a:rPr lang="ko-KR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형 항체 </a:t>
            </a:r>
            <a:r>
              <a:rPr lang="ko-KR" sz="1800" kern="100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양성률이</a:t>
            </a:r>
            <a:r>
              <a:rPr lang="ko-KR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급상승한 이유</a:t>
            </a:r>
            <a:r>
              <a:rPr lang="en-US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: </a:t>
            </a:r>
            <a:r>
              <a:rPr lang="ko-KR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백신 접종 또는 </a:t>
            </a:r>
            <a:r>
              <a:rPr lang="en-US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</a:t>
            </a:r>
            <a:r>
              <a:rPr lang="ko-KR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형 유행</a:t>
            </a:r>
            <a:endParaRPr lang="en-KR" sz="1800" kern="1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228600"/>
            <a:r>
              <a:rPr lang="en-US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B</a:t>
            </a:r>
            <a:r>
              <a:rPr lang="ko-KR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형은 최근 세 시즌 동안 유행한 적이 없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었</a:t>
            </a:r>
            <a:r>
              <a:rPr lang="ko-KR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음을 고려해서 해석해야 함</a:t>
            </a:r>
            <a:br>
              <a:rPr lang="en-US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</a:br>
            <a:r>
              <a:rPr lang="en-US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     </a:t>
            </a:r>
            <a:r>
              <a:rPr lang="ko-KR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즉</a:t>
            </a:r>
            <a:r>
              <a:rPr lang="en-US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B</a:t>
            </a:r>
            <a:r>
              <a:rPr lang="ko-KR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형 양성은 세 시즌 전에 감염된 적 있거나 백신 접종 때문임</a:t>
            </a:r>
            <a:endParaRPr lang="en-KR" sz="1800" kern="1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6D901-6E8B-E041-1E30-9CD427675991}"/>
              </a:ext>
            </a:extLst>
          </p:cNvPr>
          <p:cNvSpPr txBox="1"/>
          <p:nvPr/>
        </p:nvSpPr>
        <p:spPr>
          <a:xfrm>
            <a:off x="904351" y="1336431"/>
            <a:ext cx="14050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Over 65</a:t>
            </a:r>
            <a:r>
              <a:rPr lang="ko-KR" altLang="en-US" b="1" dirty="0"/>
              <a:t> </a:t>
            </a:r>
            <a:endParaRPr lang="en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1E6DC-E46F-AAE1-30FC-F434E72794AA}"/>
              </a:ext>
            </a:extLst>
          </p:cNvPr>
          <p:cNvSpPr txBox="1"/>
          <p:nvPr/>
        </p:nvSpPr>
        <p:spPr>
          <a:xfrm>
            <a:off x="6147578" y="1341414"/>
            <a:ext cx="14050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Under 13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0487B-B8ED-E917-1A18-5C4ADFCB380F}"/>
              </a:ext>
            </a:extLst>
          </p:cNvPr>
          <p:cNvSpPr txBox="1"/>
          <p:nvPr/>
        </p:nvSpPr>
        <p:spPr>
          <a:xfrm>
            <a:off x="184785" y="153594"/>
            <a:ext cx="755033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 dirty="0"/>
              <a:t>Time trend of weighted influenza </a:t>
            </a:r>
            <a:r>
              <a:rPr lang="en-US" altLang="ko-KR" sz="2400" b="1" dirty="0" err="1"/>
              <a:t>sero-prevalance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534200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106F7-3B73-5C08-B83F-F88F4B0A3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25D4E9C-765A-F1A0-53EC-4561EC445148}"/>
              </a:ext>
            </a:extLst>
          </p:cNvPr>
          <p:cNvSpPr txBox="1"/>
          <p:nvPr/>
        </p:nvSpPr>
        <p:spPr>
          <a:xfrm>
            <a:off x="184785" y="153594"/>
            <a:ext cx="1082488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latin typeface="함초롬돋움"/>
                <a:ea typeface="함초롬돋움"/>
                <a:cs typeface="함초롬돋움"/>
              </a:rPr>
              <a:t>Age-specific prevalence of influenza among the 4</a:t>
            </a:r>
            <a:r>
              <a:rPr lang="en-US" altLang="ko-KR" sz="2400" b="1" baseline="30000" dirty="0">
                <a:latin typeface="함초롬돋움"/>
                <a:ea typeface="함초롬돋움"/>
                <a:cs typeface="함초롬돋움"/>
              </a:rPr>
              <a:t>th</a:t>
            </a:r>
            <a:r>
              <a:rPr lang="en-US" altLang="ko-KR" sz="2400" b="1" dirty="0">
                <a:latin typeface="함초롬돋움"/>
                <a:ea typeface="함초롬돋움"/>
                <a:cs typeface="함초롬돋움"/>
              </a:rPr>
              <a:t> wave of participants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31606-8318-1193-191E-08816FC3D935}"/>
              </a:ext>
            </a:extLst>
          </p:cNvPr>
          <p:cNvSpPr txBox="1"/>
          <p:nvPr/>
        </p:nvSpPr>
        <p:spPr>
          <a:xfrm>
            <a:off x="894303" y="1316334"/>
            <a:ext cx="14050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Over 65</a:t>
            </a:r>
            <a:r>
              <a:rPr lang="ko-KR" altLang="en-US" b="1" dirty="0"/>
              <a:t> </a:t>
            </a:r>
            <a:endParaRPr lang="en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9F104-C666-96EC-52C2-58BE381ADAF7}"/>
              </a:ext>
            </a:extLst>
          </p:cNvPr>
          <p:cNvSpPr txBox="1"/>
          <p:nvPr/>
        </p:nvSpPr>
        <p:spPr>
          <a:xfrm>
            <a:off x="6472813" y="1316334"/>
            <a:ext cx="14050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Under 13</a:t>
            </a:r>
            <a:endParaRPr lang="en-KR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84492F-80DB-AAD6-20F3-45FF07B27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73" y="1790389"/>
            <a:ext cx="5140867" cy="4309056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FF2EE82-4D45-AD47-8B60-237703C4A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26462" y="1824017"/>
            <a:ext cx="5029200" cy="4241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1AA5AD-767B-35E4-4568-DF8146F14138}"/>
              </a:ext>
            </a:extLst>
          </p:cNvPr>
          <p:cNvSpPr txBox="1"/>
          <p:nvPr/>
        </p:nvSpPr>
        <p:spPr>
          <a:xfrm>
            <a:off x="6192642" y="6204168"/>
            <a:ext cx="5999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/>
            <a:r>
              <a:rPr lang="en-US" altLang="ko-KR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 10-13</a:t>
            </a:r>
            <a:r>
              <a:rPr lang="ko-KR" altLang="en-US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세 연령군에서 인플루엔자 항체 </a:t>
            </a:r>
            <a:r>
              <a:rPr lang="ko-KR" altLang="en-US" b="1" kern="100" dirty="0" err="1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양성률이</a:t>
            </a:r>
            <a:r>
              <a:rPr lang="ko-KR" altLang="en-US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 높음</a:t>
            </a:r>
            <a:endParaRPr lang="en-KR" sz="1800" b="1" kern="1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512401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D5C31-4107-00B9-1409-E56A88DE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5-13</a:t>
            </a:r>
            <a:r>
              <a:rPr lang="ko-KR" altLang="en-US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세 인플루엔자 항체 검사 관련 기술분석</a:t>
            </a:r>
            <a:endParaRPr lang="en-KR" sz="28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973781-BCD3-3C31-47EF-8544DC157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ko-KR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인플루엔자 항체검사를 시행한 참여자 </a:t>
            </a:r>
            <a:r>
              <a:rPr lang="en-US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2,259</a:t>
            </a:r>
            <a:r>
              <a:rPr lang="ko-KR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명 중 소아</a:t>
            </a:r>
            <a:r>
              <a:rPr lang="en-US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(5-13</a:t>
            </a:r>
            <a:r>
              <a:rPr lang="ko-KR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세</a:t>
            </a:r>
            <a:r>
              <a:rPr lang="en-US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)</a:t>
            </a:r>
            <a:r>
              <a:rPr lang="ko-KR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는 </a:t>
            </a:r>
            <a:r>
              <a:rPr lang="en-US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301 </a:t>
            </a:r>
            <a:r>
              <a:rPr lang="ko-KR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명</a:t>
            </a:r>
            <a:endParaRPr lang="en-KR" sz="1800" kern="1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ko-KR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본 분석은 가중치를 부여하지 않은 결과이며</a:t>
            </a:r>
            <a:r>
              <a:rPr lang="en-US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sz="18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인플루엔자 백신 접종이력 연계와 관련하여 값은 일부 변경될 수 있음</a:t>
            </a:r>
            <a:endParaRPr lang="en-KR" altLang="ko-KR" sz="1800" kern="1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KR" sz="1800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성</a:t>
            </a:r>
            <a:r>
              <a:rPr lang="en-US" altLang="ko-KR" sz="1800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&amp;</a:t>
            </a:r>
            <a:r>
              <a:rPr lang="ko-KR" altLang="en-US" sz="1800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연령별 인플루엔자 </a:t>
            </a:r>
            <a:r>
              <a:rPr lang="ko-KR" altLang="en-US" sz="1800" kern="100" dirty="0" err="1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접종률</a:t>
            </a:r>
            <a:r>
              <a:rPr lang="en-US" altLang="ko-KR" sz="1800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(23-24</a:t>
            </a:r>
            <a:r>
              <a:rPr lang="ko-KR" altLang="en-US" sz="1800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절기는 </a:t>
            </a:r>
            <a:r>
              <a:rPr lang="en-US" altLang="ko-KR" sz="1800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23.11.30</a:t>
            </a:r>
            <a:r>
              <a:rPr lang="ko-KR" altLang="en-US" sz="1800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까지 기준</a:t>
            </a:r>
            <a:r>
              <a:rPr lang="en-US" altLang="ko-KR" sz="1800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buFont typeface="Calibri" panose="020F0502020204030204" pitchFamily="34" charset="0"/>
              <a:buChar char="-"/>
            </a:pPr>
            <a:endParaRPr lang="en-KR" sz="1800" kern="1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11EF62E-086D-46DA-79BD-D6E0AF719C21}"/>
              </a:ext>
            </a:extLst>
          </p:cNvPr>
          <p:cNvGraphicFramePr>
            <a:graphicFrameLocks noGrp="1"/>
          </p:cNvGraphicFramePr>
          <p:nvPr/>
        </p:nvGraphicFramePr>
        <p:xfrm>
          <a:off x="1831278" y="3507471"/>
          <a:ext cx="8128000" cy="212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88746289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105526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088295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4290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23-24 season</a:t>
                      </a:r>
                    </a:p>
                    <a:p>
                      <a:pPr algn="ctr"/>
                      <a:r>
                        <a:rPr lang="en-US" dirty="0"/>
                        <a:t>V</a:t>
                      </a:r>
                      <a:r>
                        <a:rPr lang="en-KR" dirty="0"/>
                        <a:t>accination rate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22-23 season</a:t>
                      </a:r>
                    </a:p>
                    <a:p>
                      <a:pPr algn="ctr"/>
                      <a:r>
                        <a:rPr lang="en-US" dirty="0"/>
                        <a:t>V</a:t>
                      </a:r>
                      <a:r>
                        <a:rPr lang="en-KR" dirty="0"/>
                        <a:t>accination rate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89302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KR" dirty="0"/>
                        <a:t>Sex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Male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50.3%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59.1%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57223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Female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50.0%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57.7%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897042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KR" dirty="0"/>
                        <a:t>Age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5-9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58.5%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64.2%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48679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10-13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54.5%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797558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9A474F1-F21A-8F8F-6627-3812617B631F}"/>
              </a:ext>
            </a:extLst>
          </p:cNvPr>
          <p:cNvSpPr txBox="1"/>
          <p:nvPr/>
        </p:nvSpPr>
        <p:spPr>
          <a:xfrm>
            <a:off x="3795130" y="5803658"/>
            <a:ext cx="73560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285750">
              <a:buFont typeface="Wingdings" pitchFamily="2" charset="2"/>
              <a:buChar char="à"/>
            </a:pPr>
            <a:r>
              <a:rPr lang="en-US" altLang="ko-KR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5-9</a:t>
            </a:r>
            <a:r>
              <a:rPr lang="ko-KR" altLang="en-US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세 연령군에서 </a:t>
            </a:r>
            <a:r>
              <a:rPr lang="ko-KR" altLang="en-US" b="1" kern="100" dirty="0" err="1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백신접종률이</a:t>
            </a:r>
            <a:r>
              <a:rPr lang="ko-KR" altLang="en-US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 높음</a:t>
            </a:r>
            <a:endParaRPr lang="en-US" altLang="ko-KR" b="1" kern="1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  <a:sym typeface="Wingdings" pitchFamily="2" charset="2"/>
            </a:endParaRPr>
          </a:p>
          <a:p>
            <a:pPr marL="514350" indent="-285750">
              <a:buFont typeface="Wingdings" pitchFamily="2" charset="2"/>
              <a:buChar char="à"/>
            </a:pPr>
            <a:r>
              <a:rPr lang="ko-KR" altLang="en-US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인플루엔자 감염력에 대한 고려를 함께 해야 </a:t>
            </a:r>
            <a:r>
              <a:rPr lang="en-US" altLang="ko-KR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titer </a:t>
            </a:r>
            <a:r>
              <a:rPr lang="ko-KR" altLang="en-US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해석이 가능</a:t>
            </a:r>
            <a:endParaRPr lang="en-US" altLang="ko-KR" b="1" kern="1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36922656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EEB1B-35F3-B6ED-5631-81C15D272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DF1B0-9CCD-E0DA-9769-14D60AD4D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925"/>
            <a:ext cx="12386931" cy="602438"/>
          </a:xfrm>
        </p:spPr>
        <p:txBody>
          <a:bodyPr>
            <a:normAutofit/>
          </a:bodyPr>
          <a:lstStyle/>
          <a:p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소아</a:t>
            </a:r>
            <a:r>
              <a:rPr lang="ko-KR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대상</a:t>
            </a:r>
            <a:r>
              <a:rPr lang="ko-KR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성별</a:t>
            </a:r>
            <a:r>
              <a:rPr lang="en-US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/</a:t>
            </a:r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연령별</a:t>
            </a:r>
            <a:r>
              <a:rPr lang="en-US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/</a:t>
            </a:r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인플루엔자</a:t>
            </a:r>
            <a:r>
              <a:rPr lang="ko-KR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백신접종여부별</a:t>
            </a:r>
            <a:r>
              <a:rPr lang="ko-KR" altLang="en-US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인플루엔자</a:t>
            </a:r>
            <a:r>
              <a:rPr lang="ko-KR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sz="2800" b="1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항체</a:t>
            </a:r>
            <a:r>
              <a:rPr lang="ko-KR" altLang="en-US" sz="2800" b="1" dirty="0" err="1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양성률</a:t>
            </a:r>
            <a:endParaRPr lang="en-KR" sz="28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C3E11D-A713-F9B3-AB18-62D33C537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353362"/>
              </p:ext>
            </p:extLst>
          </p:nvPr>
        </p:nvGraphicFramePr>
        <p:xfrm>
          <a:off x="404494" y="1291080"/>
          <a:ext cx="11577942" cy="42758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3346918865"/>
                    </a:ext>
                  </a:extLst>
                </a:gridCol>
                <a:gridCol w="1857942">
                  <a:extLst>
                    <a:ext uri="{9D8B030D-6E8A-4147-A177-3AD203B41FA5}">
                      <a16:colId xmlns:a16="http://schemas.microsoft.com/office/drawing/2014/main" val="2174068683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937133504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4019516395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878369079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957860517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066531892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966760782"/>
                    </a:ext>
                  </a:extLst>
                </a:gridCol>
              </a:tblGrid>
              <a:tr h="15240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Influenza A</a:t>
                      </a:r>
                      <a:endParaRPr lang="en-KR" sz="16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Influenza B</a:t>
                      </a:r>
                      <a:endParaRPr lang="en-KR" sz="16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280143"/>
                  </a:ext>
                </a:extLst>
              </a:tr>
              <a:tr h="288000">
                <a:tc gridSpan="2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Borderline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>
                          <a:effectLst/>
                        </a:rPr>
                        <a:t>Negative</a:t>
                      </a:r>
                      <a:endParaRPr lang="en-KR" sz="16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>
                          <a:effectLst/>
                        </a:rPr>
                        <a:t>Positive</a:t>
                      </a:r>
                      <a:endParaRPr lang="en-KR" sz="16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>
                          <a:effectLst/>
                        </a:rPr>
                        <a:t>Borderline</a:t>
                      </a:r>
                      <a:endParaRPr lang="en-KR" sz="16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>
                          <a:effectLst/>
                        </a:rPr>
                        <a:t>Negative</a:t>
                      </a:r>
                      <a:endParaRPr lang="en-KR" sz="16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>
                          <a:effectLst/>
                        </a:rPr>
                        <a:t>Positive</a:t>
                      </a:r>
                      <a:endParaRPr lang="en-KR" sz="16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9013658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Total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62 (20.6)</a:t>
                      </a:r>
                      <a:endParaRPr lang="en-KR" sz="16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31 (10.3)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208 (69.1)</a:t>
                      </a:r>
                      <a:endParaRPr lang="en-KR" sz="16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14 (4.7)</a:t>
                      </a:r>
                      <a:endParaRPr lang="en-KR" sz="16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20 (6.6)</a:t>
                      </a:r>
                      <a:endParaRPr lang="en-KR" sz="16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267 (88.7)</a:t>
                      </a:r>
                      <a:endParaRPr lang="en-KR" sz="16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348012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Sex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>
                          <a:effectLst/>
                        </a:rPr>
                        <a:t>Male</a:t>
                      </a:r>
                      <a:endParaRPr lang="en-KR" sz="16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38 (22.2)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>
                          <a:effectLst/>
                        </a:rPr>
                        <a:t>18 (10.5)</a:t>
                      </a:r>
                      <a:endParaRPr lang="en-KR" sz="16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115 (</a:t>
                      </a:r>
                      <a:r>
                        <a:rPr lang="en-US" sz="1600" kern="100" dirty="0">
                          <a:effectLst/>
                        </a:rPr>
                        <a:t>67.3</a:t>
                      </a:r>
                      <a:r>
                        <a:rPr lang="en-KR" sz="1600" kern="100" dirty="0">
                          <a:effectLst/>
                        </a:rPr>
                        <a:t>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>
                          <a:effectLst/>
                        </a:rPr>
                        <a:t>9 (5.3)</a:t>
                      </a:r>
                      <a:endParaRPr lang="en-KR" sz="16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>
                          <a:effectLst/>
                        </a:rPr>
                        <a:t>8 (4.7)</a:t>
                      </a:r>
                      <a:endParaRPr lang="en-KR" sz="16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154 (90.1)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4893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>
                          <a:effectLst/>
                        </a:rPr>
                        <a:t>Female</a:t>
                      </a:r>
                      <a:endParaRPr lang="en-KR" sz="16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>
                          <a:effectLst/>
                        </a:rPr>
                        <a:t>24 (18.5)</a:t>
                      </a:r>
                      <a:endParaRPr lang="en-KR" sz="16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>
                          <a:effectLst/>
                        </a:rPr>
                        <a:t>13 (10.0</a:t>
                      </a:r>
                      <a:r>
                        <a:rPr lang="en-US" sz="1600" kern="100">
                          <a:effectLst/>
                        </a:rPr>
                        <a:t>)</a:t>
                      </a:r>
                      <a:endParaRPr lang="en-KR" sz="16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93 (71.5)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>
                          <a:effectLst/>
                        </a:rPr>
                        <a:t>5 (3.8)</a:t>
                      </a:r>
                      <a:endParaRPr lang="en-KR" sz="16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>
                          <a:effectLst/>
                        </a:rPr>
                        <a:t>12 (9.2)</a:t>
                      </a:r>
                      <a:endParaRPr lang="en-KR" sz="16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>
                          <a:effectLst/>
                        </a:rPr>
                        <a:t>113 (86.9)</a:t>
                      </a:r>
                      <a:endParaRPr lang="en-KR" sz="16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626686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A</a:t>
                      </a:r>
                      <a:r>
                        <a:rPr lang="en-US" sz="1600" kern="100" dirty="0" err="1">
                          <a:effectLst/>
                        </a:rPr>
                        <a:t>ge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>
                          <a:effectLst/>
                        </a:rPr>
                        <a:t>Aged 5-9</a:t>
                      </a:r>
                      <a:endParaRPr lang="en-KR" sz="16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36 (28.1)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13 (10.2)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79 (61.7)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5 (3.9)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15 (11.7)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108 (84.4)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5152290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>
                          <a:effectLst/>
                        </a:rPr>
                        <a:t>Aged 10-13</a:t>
                      </a:r>
                      <a:endParaRPr lang="en-KR" sz="16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26 (15.0)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18 (10.4)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129 (74.6)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9 (5.2)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5 (2.9)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159 (91.9)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037640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23-24 season</a:t>
                      </a:r>
                      <a:endParaRPr lang="en-KR" sz="1600" kern="100" dirty="0">
                        <a:effectLst/>
                      </a:endParaRPr>
                    </a:p>
                    <a:p>
                      <a:pPr algn="ctr"/>
                      <a:r>
                        <a:rPr lang="en-KR" sz="1600" kern="100" dirty="0">
                          <a:effectLst/>
                        </a:rPr>
                        <a:t>V</a:t>
                      </a:r>
                      <a:r>
                        <a:rPr lang="en-US" sz="1600" kern="100" dirty="0" err="1">
                          <a:effectLst/>
                        </a:rPr>
                        <a:t>accination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Vaccinated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38 (25.0)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11 (7.2)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103 (67.8)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7 (4.6)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4 (2.6)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141 (92.8)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70272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U</a:t>
                      </a:r>
                      <a:r>
                        <a:rPr lang="en-US" sz="1600" kern="100" dirty="0" err="1">
                          <a:effectLst/>
                        </a:rPr>
                        <a:t>nvaccinated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24 (16.1)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20 (13.4)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105 (70.5)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R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>
                          <a:effectLst/>
                        </a:rPr>
                        <a:t>7 (4.7)</a:t>
                      </a:r>
                      <a:endParaRPr lang="en-KR" sz="16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16 (10.7)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B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126 (84.6)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R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6744622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22-23 season</a:t>
                      </a:r>
                    </a:p>
                    <a:p>
                      <a:pPr algn="ctr"/>
                      <a:r>
                        <a:rPr lang="en-KR" sz="1600" kern="100" dirty="0">
                          <a:effectLst/>
                        </a:rPr>
                        <a:t>V</a:t>
                      </a:r>
                      <a:r>
                        <a:rPr lang="en-US" sz="1600" kern="100" dirty="0" err="1">
                          <a:effectLst/>
                        </a:rPr>
                        <a:t>accination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Vaccinated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40</a:t>
                      </a:r>
                      <a:r>
                        <a:rPr lang="en-KR" sz="1600" kern="100" dirty="0">
                          <a:effectLst/>
                        </a:rPr>
                        <a:t> (</a:t>
                      </a:r>
                      <a:r>
                        <a:rPr lang="en-US" sz="1600" kern="100" dirty="0">
                          <a:effectLst/>
                        </a:rPr>
                        <a:t>22</a:t>
                      </a:r>
                      <a:r>
                        <a:rPr lang="en-KR" sz="1600" kern="100" dirty="0">
                          <a:effectLst/>
                        </a:rPr>
                        <a:t>.</a:t>
                      </a:r>
                      <a:r>
                        <a:rPr lang="en-US" sz="1600" kern="100" dirty="0">
                          <a:effectLst/>
                        </a:rPr>
                        <a:t>6</a:t>
                      </a:r>
                      <a:r>
                        <a:rPr lang="en-KR" sz="1600" kern="100" dirty="0">
                          <a:effectLst/>
                        </a:rPr>
                        <a:t>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1</a:t>
                      </a:r>
                      <a:r>
                        <a:rPr lang="en-US" sz="1600" kern="100" dirty="0">
                          <a:effectLst/>
                        </a:rPr>
                        <a:t>4</a:t>
                      </a:r>
                      <a:r>
                        <a:rPr lang="en-KR" sz="1600" kern="100" dirty="0">
                          <a:effectLst/>
                        </a:rPr>
                        <a:t> (</a:t>
                      </a:r>
                      <a:r>
                        <a:rPr lang="en-US" sz="1600" kern="100" dirty="0">
                          <a:effectLst/>
                        </a:rPr>
                        <a:t>7.9</a:t>
                      </a:r>
                      <a:r>
                        <a:rPr lang="en-KR" sz="1600" kern="100" dirty="0">
                          <a:effectLst/>
                        </a:rPr>
                        <a:t>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1</a:t>
                      </a:r>
                      <a:r>
                        <a:rPr lang="en-US" sz="1600" kern="100" dirty="0">
                          <a:effectLst/>
                        </a:rPr>
                        <a:t>2</a:t>
                      </a:r>
                      <a:r>
                        <a:rPr lang="en-KR" sz="1600" kern="100" dirty="0">
                          <a:effectLst/>
                        </a:rPr>
                        <a:t>3 (</a:t>
                      </a:r>
                      <a:r>
                        <a:rPr lang="en-US" sz="1600" kern="100" dirty="0">
                          <a:effectLst/>
                        </a:rPr>
                        <a:t>69.5</a:t>
                      </a:r>
                      <a:r>
                        <a:rPr lang="en-KR" sz="1600" kern="100" dirty="0">
                          <a:effectLst/>
                        </a:rPr>
                        <a:t>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8</a:t>
                      </a:r>
                      <a:r>
                        <a:rPr lang="en-KR" sz="1600" kern="100" dirty="0">
                          <a:effectLst/>
                        </a:rPr>
                        <a:t> (4.</a:t>
                      </a:r>
                      <a:r>
                        <a:rPr lang="en-US" sz="1600" kern="100" dirty="0">
                          <a:effectLst/>
                        </a:rPr>
                        <a:t>5</a:t>
                      </a:r>
                      <a:r>
                        <a:rPr lang="en-KR" sz="1600" kern="100" dirty="0">
                          <a:effectLst/>
                        </a:rPr>
                        <a:t>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6</a:t>
                      </a:r>
                      <a:r>
                        <a:rPr lang="en-KR" sz="1600" kern="100" dirty="0">
                          <a:effectLst/>
                        </a:rPr>
                        <a:t> (</a:t>
                      </a:r>
                      <a:r>
                        <a:rPr lang="en-US" sz="1600" kern="100" dirty="0">
                          <a:effectLst/>
                        </a:rPr>
                        <a:t>3.4</a:t>
                      </a:r>
                      <a:r>
                        <a:rPr lang="en-KR" sz="1600" kern="100" dirty="0">
                          <a:effectLst/>
                        </a:rPr>
                        <a:t>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1</a:t>
                      </a:r>
                      <a:r>
                        <a:rPr lang="en-US" sz="1600" kern="100" dirty="0">
                          <a:effectLst/>
                        </a:rPr>
                        <a:t>63</a:t>
                      </a:r>
                      <a:r>
                        <a:rPr lang="en-KR" sz="1600" kern="100" dirty="0">
                          <a:effectLst/>
                        </a:rPr>
                        <a:t> (92.</a:t>
                      </a:r>
                      <a:r>
                        <a:rPr lang="en-US" sz="1600" kern="100" dirty="0">
                          <a:effectLst/>
                        </a:rPr>
                        <a:t>1</a:t>
                      </a:r>
                      <a:r>
                        <a:rPr lang="en-KR" sz="1600" kern="100" dirty="0">
                          <a:effectLst/>
                        </a:rPr>
                        <a:t>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07654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U</a:t>
                      </a:r>
                      <a:r>
                        <a:rPr lang="en-US" sz="1600" kern="100" dirty="0" err="1">
                          <a:effectLst/>
                        </a:rPr>
                        <a:t>nvaccinated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22 (17.7)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17 (13.7)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85 (68.5)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R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6</a:t>
                      </a:r>
                      <a:r>
                        <a:rPr lang="en-KR" sz="1600" kern="100" dirty="0">
                          <a:effectLst/>
                        </a:rPr>
                        <a:t> (4.8)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1</a:t>
                      </a:r>
                      <a:r>
                        <a:rPr lang="en-US" sz="1600" kern="100" dirty="0">
                          <a:effectLst/>
                        </a:rPr>
                        <a:t>4</a:t>
                      </a:r>
                      <a:r>
                        <a:rPr lang="en-KR" sz="1600" kern="100" dirty="0">
                          <a:effectLst/>
                        </a:rPr>
                        <a:t> (1</a:t>
                      </a:r>
                      <a:r>
                        <a:rPr lang="en-US" sz="1600" kern="100" dirty="0">
                          <a:effectLst/>
                        </a:rPr>
                        <a:t>1</a:t>
                      </a:r>
                      <a:r>
                        <a:rPr lang="en-KR" sz="1600" kern="100" dirty="0">
                          <a:effectLst/>
                        </a:rPr>
                        <a:t>.</a:t>
                      </a:r>
                      <a:r>
                        <a:rPr lang="en-US" sz="1600" kern="100" dirty="0">
                          <a:effectLst/>
                        </a:rPr>
                        <a:t>3</a:t>
                      </a:r>
                      <a:r>
                        <a:rPr lang="en-KR" sz="1600" kern="100" dirty="0">
                          <a:effectLst/>
                        </a:rPr>
                        <a:t>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B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1</a:t>
                      </a:r>
                      <a:r>
                        <a:rPr lang="en-US" sz="1600" kern="100" dirty="0">
                          <a:effectLst/>
                        </a:rPr>
                        <a:t>04</a:t>
                      </a:r>
                      <a:r>
                        <a:rPr lang="en-KR" sz="1600" kern="100" dirty="0">
                          <a:effectLst/>
                        </a:rPr>
                        <a:t> (83.9)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R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603841"/>
                  </a:ext>
                </a:extLst>
              </a:tr>
              <a:tr h="288000"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22-23 &amp; </a:t>
                      </a:r>
                      <a:br>
                        <a:rPr lang="en-US" sz="1600" kern="100" dirty="0">
                          <a:effectLst/>
                        </a:rPr>
                      </a:br>
                      <a:r>
                        <a:rPr lang="en-US" sz="1600" kern="100" dirty="0">
                          <a:effectLst/>
                        </a:rPr>
                        <a:t>23-24 season</a:t>
                      </a:r>
                      <a:br>
                        <a:rPr lang="en-US" sz="1600" kern="100" dirty="0">
                          <a:effectLst/>
                        </a:rPr>
                      </a:br>
                      <a:r>
                        <a:rPr lang="en-KR" sz="1600" kern="100" dirty="0">
                          <a:effectLst/>
                        </a:rPr>
                        <a:t>V</a:t>
                      </a:r>
                      <a:r>
                        <a:rPr lang="en-US" sz="1600" kern="100" dirty="0" err="1">
                          <a:effectLst/>
                        </a:rPr>
                        <a:t>accination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Both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34 (</a:t>
                      </a:r>
                      <a:r>
                        <a:rPr lang="en-US" sz="1600" kern="100" dirty="0">
                          <a:effectLst/>
                        </a:rPr>
                        <a:t>2</a:t>
                      </a:r>
                      <a:r>
                        <a:rPr lang="en-KR" sz="1600" kern="100" dirty="0">
                          <a:effectLst/>
                        </a:rPr>
                        <a:t>5.</a:t>
                      </a:r>
                      <a:r>
                        <a:rPr lang="en-US" sz="1600" kern="100" dirty="0">
                          <a:effectLst/>
                        </a:rPr>
                        <a:t>0</a:t>
                      </a:r>
                      <a:r>
                        <a:rPr lang="en-KR" sz="1600" kern="100" dirty="0">
                          <a:effectLst/>
                        </a:rPr>
                        <a:t>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11</a:t>
                      </a:r>
                      <a:r>
                        <a:rPr lang="en-KR" sz="1600" kern="100" dirty="0">
                          <a:effectLst/>
                        </a:rPr>
                        <a:t> (</a:t>
                      </a:r>
                      <a:r>
                        <a:rPr lang="en-US" sz="1600" kern="100" dirty="0">
                          <a:effectLst/>
                        </a:rPr>
                        <a:t>8.1</a:t>
                      </a:r>
                      <a:r>
                        <a:rPr lang="en-KR" sz="1600" kern="100" dirty="0">
                          <a:effectLst/>
                        </a:rPr>
                        <a:t>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91</a:t>
                      </a:r>
                      <a:r>
                        <a:rPr lang="en-KR" sz="1600" kern="100" dirty="0">
                          <a:effectLst/>
                        </a:rPr>
                        <a:t> (66</a:t>
                      </a:r>
                      <a:r>
                        <a:rPr lang="en-US" sz="1600" kern="100" dirty="0">
                          <a:effectLst/>
                        </a:rPr>
                        <a:t>.9)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7</a:t>
                      </a:r>
                      <a:r>
                        <a:rPr lang="en-KR" sz="1600" kern="100" dirty="0">
                          <a:effectLst/>
                        </a:rPr>
                        <a:t> (5.</a:t>
                      </a:r>
                      <a:r>
                        <a:rPr lang="en-US" sz="1600" kern="100" dirty="0">
                          <a:effectLst/>
                        </a:rPr>
                        <a:t>1</a:t>
                      </a:r>
                      <a:r>
                        <a:rPr lang="en-KR" sz="1600" kern="100" dirty="0">
                          <a:effectLst/>
                        </a:rPr>
                        <a:t>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4 (</a:t>
                      </a:r>
                      <a:r>
                        <a:rPr lang="en-US" sz="1600" kern="100" dirty="0">
                          <a:effectLst/>
                        </a:rPr>
                        <a:t>2.9</a:t>
                      </a:r>
                      <a:r>
                        <a:rPr lang="en-KR" sz="1600" kern="100" dirty="0">
                          <a:effectLst/>
                        </a:rPr>
                        <a:t>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1</a:t>
                      </a:r>
                      <a:r>
                        <a:rPr lang="en-US" sz="1600" kern="100" dirty="0">
                          <a:effectLst/>
                        </a:rPr>
                        <a:t>25</a:t>
                      </a:r>
                      <a:r>
                        <a:rPr lang="en-KR" sz="1600" kern="100" dirty="0">
                          <a:effectLst/>
                        </a:rPr>
                        <a:t> (</a:t>
                      </a:r>
                      <a:r>
                        <a:rPr lang="en-US" sz="1600" kern="100" dirty="0">
                          <a:effectLst/>
                        </a:rPr>
                        <a:t>91.9</a:t>
                      </a:r>
                      <a:r>
                        <a:rPr lang="en-KR" sz="1600" kern="100" dirty="0">
                          <a:effectLst/>
                        </a:rPr>
                        <a:t>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38100" cap="flat" cmpd="sng" algn="ctr">
                      <a:solidFill>
                        <a:srgbClr val="FF4C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6457590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23-24 only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4 (25.0)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12 (75.0)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16 (100)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416624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22-23 only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6 (14.6)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3 (7.3)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32 (78.0)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1 (2.4)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2 (4.9)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38 (92.7)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0325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Never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18 (16</a:t>
                      </a:r>
                      <a:r>
                        <a:rPr lang="en-US" sz="1600" kern="100" dirty="0">
                          <a:effectLst/>
                        </a:rPr>
                        <a:t>.7</a:t>
                      </a:r>
                      <a:r>
                        <a:rPr lang="en-KR" sz="1600" kern="100" dirty="0">
                          <a:effectLst/>
                        </a:rPr>
                        <a:t>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17 (</a:t>
                      </a:r>
                      <a:r>
                        <a:rPr lang="en-US" sz="1600" kern="100" dirty="0">
                          <a:effectLst/>
                        </a:rPr>
                        <a:t>1</a:t>
                      </a:r>
                      <a:r>
                        <a:rPr lang="en-KR" sz="1600" kern="100" dirty="0">
                          <a:effectLst/>
                        </a:rPr>
                        <a:t>5.7)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73 (67.6)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6</a:t>
                      </a:r>
                      <a:r>
                        <a:rPr lang="en-KR" sz="1600" kern="100" dirty="0">
                          <a:effectLst/>
                        </a:rPr>
                        <a:t> (</a:t>
                      </a:r>
                      <a:r>
                        <a:rPr lang="en-US" sz="1600" kern="100" dirty="0">
                          <a:effectLst/>
                        </a:rPr>
                        <a:t>5.6</a:t>
                      </a:r>
                      <a:r>
                        <a:rPr lang="en-KR" sz="1600" kern="100" dirty="0">
                          <a:effectLst/>
                        </a:rPr>
                        <a:t>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kern="100" dirty="0">
                          <a:effectLst/>
                        </a:rPr>
                        <a:t>1</a:t>
                      </a:r>
                      <a:r>
                        <a:rPr lang="en-US" sz="1600" kern="100" dirty="0">
                          <a:effectLst/>
                        </a:rPr>
                        <a:t>4</a:t>
                      </a:r>
                      <a:r>
                        <a:rPr lang="en-KR" sz="1600" kern="100" dirty="0">
                          <a:effectLst/>
                        </a:rPr>
                        <a:t> (</a:t>
                      </a:r>
                      <a:r>
                        <a:rPr lang="en-US" sz="1600" kern="100" dirty="0">
                          <a:effectLst/>
                        </a:rPr>
                        <a:t>13.0</a:t>
                      </a:r>
                      <a:r>
                        <a:rPr lang="en-KR" sz="1600" kern="100" dirty="0">
                          <a:effectLst/>
                        </a:rPr>
                        <a:t>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88</a:t>
                      </a:r>
                      <a:r>
                        <a:rPr lang="en-KR" sz="1600" kern="100" dirty="0">
                          <a:effectLst/>
                        </a:rPr>
                        <a:t> (</a:t>
                      </a:r>
                      <a:r>
                        <a:rPr lang="en-US" sz="1600" kern="100" dirty="0">
                          <a:effectLst/>
                        </a:rPr>
                        <a:t>81.5</a:t>
                      </a:r>
                      <a:r>
                        <a:rPr lang="en-KR" sz="1600" kern="100" dirty="0">
                          <a:effectLst/>
                        </a:rPr>
                        <a:t>)</a:t>
                      </a:r>
                      <a:endParaRPr lang="en-KR" sz="16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66759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05B833-13FE-AE19-5070-F9BA65C85C79}"/>
              </a:ext>
            </a:extLst>
          </p:cNvPr>
          <p:cNvSpPr txBox="1"/>
          <p:nvPr/>
        </p:nvSpPr>
        <p:spPr>
          <a:xfrm>
            <a:off x="4835910" y="5657671"/>
            <a:ext cx="73560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285750">
              <a:buFont typeface="Wingdings" pitchFamily="2" charset="2"/>
              <a:buChar char="à"/>
            </a:pPr>
            <a:r>
              <a:rPr lang="en-US" altLang="ko-KR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10-13</a:t>
            </a:r>
            <a:r>
              <a:rPr lang="ko-KR" altLang="en-US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세 연령에서 </a:t>
            </a:r>
            <a:r>
              <a:rPr lang="ko-KR" altLang="en-US" b="1" kern="100" dirty="0" err="1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양성률이</a:t>
            </a:r>
            <a:r>
              <a:rPr lang="ko-KR" altLang="en-US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 높음</a:t>
            </a:r>
            <a:endParaRPr lang="en-US" altLang="ko-KR" b="1" kern="1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  <a:sym typeface="Wingdings" pitchFamily="2" charset="2"/>
            </a:endParaRPr>
          </a:p>
          <a:p>
            <a:pPr marL="514350" indent="-285750">
              <a:buFont typeface="Wingdings" pitchFamily="2" charset="2"/>
              <a:buChar char="à"/>
            </a:pPr>
            <a:r>
              <a:rPr lang="en-US" altLang="ko-KR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A</a:t>
            </a:r>
            <a:r>
              <a:rPr lang="ko-KR" altLang="en-US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형은 백신여부에 따른 유의한 차이 없음</a:t>
            </a:r>
            <a:endParaRPr lang="en-US" altLang="ko-KR" b="1" kern="1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  <a:sym typeface="Wingdings" pitchFamily="2" charset="2"/>
            </a:endParaRPr>
          </a:p>
          <a:p>
            <a:pPr marL="514350" indent="-285750">
              <a:buFont typeface="Wingdings" pitchFamily="2" charset="2"/>
              <a:buChar char="à"/>
            </a:pPr>
            <a:r>
              <a:rPr lang="en-US" altLang="ko-KR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B</a:t>
            </a:r>
            <a:r>
              <a:rPr lang="ko-KR" altLang="en-US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형은 백신접종군에서 </a:t>
            </a:r>
            <a:r>
              <a:rPr lang="ko-KR" altLang="en-US" b="1" kern="100" dirty="0" err="1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항체양성률이</a:t>
            </a:r>
            <a:r>
              <a:rPr lang="ko-KR" altLang="en-US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 더 높음</a:t>
            </a:r>
            <a:br>
              <a:rPr lang="en-US" altLang="ko-KR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</a:br>
            <a:r>
              <a:rPr lang="en-US" altLang="ko-KR" sz="1800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(</a:t>
            </a:r>
            <a:r>
              <a:rPr lang="ko-KR" altLang="en-US" sz="1800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붉은 박스는 통계적 유의성이 있는 경우</a:t>
            </a:r>
            <a:r>
              <a:rPr lang="en-US" altLang="ko-KR" sz="1800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8377272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531C4-95FF-DA7C-F033-510FA2F6F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A4E7-AE57-0BCA-38B4-9F3B2D0D9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925"/>
            <a:ext cx="12386931" cy="602438"/>
          </a:xfrm>
        </p:spPr>
        <p:txBody>
          <a:bodyPr>
            <a:normAutofit/>
          </a:bodyPr>
          <a:lstStyle/>
          <a:p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소아</a:t>
            </a:r>
            <a:r>
              <a:rPr lang="ko-KR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대상</a:t>
            </a:r>
            <a:r>
              <a:rPr lang="ko-KR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성별</a:t>
            </a:r>
            <a:r>
              <a:rPr lang="en-US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/</a:t>
            </a:r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연령별</a:t>
            </a:r>
            <a:r>
              <a:rPr lang="ko-KR" altLang="en-US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인플루엔자</a:t>
            </a:r>
            <a:r>
              <a:rPr lang="ko-KR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항체</a:t>
            </a:r>
            <a:r>
              <a:rPr lang="ko-KR" altLang="en-US" sz="2800" b="1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역가</a:t>
            </a:r>
            <a:r>
              <a:rPr lang="en-US" altLang="ko-KR" sz="2800" b="1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2800" b="1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평균</a:t>
            </a:r>
            <a:endParaRPr lang="en-KR" sz="28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53428D-12C5-8A14-5FE3-0B2241F09ABE}"/>
              </a:ext>
            </a:extLst>
          </p:cNvPr>
          <p:cNvGrpSpPr/>
          <p:nvPr/>
        </p:nvGrpSpPr>
        <p:grpSpPr>
          <a:xfrm>
            <a:off x="1999201" y="1159938"/>
            <a:ext cx="7825282" cy="4326462"/>
            <a:chOff x="4923155" y="2028190"/>
            <a:chExt cx="4815205" cy="28124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A4CD24-63A5-A8B2-D038-216C28903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3155" y="2028190"/>
              <a:ext cx="2345690" cy="28016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A993A3-E021-DA96-E213-E056051FE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8845" y="2028190"/>
              <a:ext cx="2469515" cy="281241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9F1E505-3C9F-E431-B9A2-E1F1C02BFAB0}"/>
              </a:ext>
            </a:extLst>
          </p:cNvPr>
          <p:cNvSpPr txBox="1"/>
          <p:nvPr/>
        </p:nvSpPr>
        <p:spPr>
          <a:xfrm>
            <a:off x="2780368" y="5870565"/>
            <a:ext cx="8103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285750">
              <a:buFont typeface="Wingdings" pitchFamily="2" charset="2"/>
              <a:buChar char="à"/>
            </a:pPr>
            <a:r>
              <a:rPr lang="ko-KR" altLang="en-US" b="1" kern="100" dirty="0" err="1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항체양성률이</a:t>
            </a:r>
            <a:r>
              <a:rPr lang="ko-KR" altLang="en-US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 높은 집단</a:t>
            </a:r>
            <a:r>
              <a:rPr lang="en-US" altLang="ko-KR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(10-13</a:t>
            </a:r>
            <a:r>
              <a:rPr lang="ko-KR" altLang="en-US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세 </a:t>
            </a:r>
            <a:r>
              <a:rPr lang="ko-KR" altLang="en-US" b="1" kern="100" dirty="0" err="1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연령군</a:t>
            </a:r>
            <a:r>
              <a:rPr lang="en-US" altLang="ko-KR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)</a:t>
            </a:r>
            <a:r>
              <a:rPr lang="ko-KR" altLang="en-US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에서 항체 역가 평균이 높음</a:t>
            </a:r>
            <a:endParaRPr lang="en-US" altLang="ko-KR" b="1" kern="1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0510071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86387" y="80336"/>
            <a:ext cx="115885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1006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from </a:t>
            </a:r>
            <a:r>
              <a:rPr lang="en-US" altLang="ko-KR" sz="2800" b="1" dirty="0" err="1">
                <a:solidFill>
                  <a:srgbClr val="1006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serosurveillance</a:t>
            </a:r>
            <a:r>
              <a:rPr lang="en-US" altLang="ko-KR" sz="2800" b="1" dirty="0">
                <a:solidFill>
                  <a:srgbClr val="1006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SARS-CoV-2 to inform pandemic preparedness and response            </a:t>
            </a:r>
            <a:r>
              <a:rPr lang="en-US" altLang="ko-KR" sz="2000" dirty="0">
                <a:solidFill>
                  <a:srgbClr val="1006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ko-KR" sz="2000" dirty="0"/>
              <a:t>A Müller et al., Lancet, 2023)</a:t>
            </a:r>
            <a:endParaRPr lang="ko-KR" altLang="en-US" sz="2000" b="1" dirty="0">
              <a:solidFill>
                <a:srgbClr val="1006D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6387" y="1034443"/>
            <a:ext cx="1168673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To further increase our understanding of immunity towards COVID-19, serological research needs to focus on quantitative antibody measurements and correlates of protection, such as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seroconversion and waning of antibodies against SARS-CoV-2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Additionally, the infrastructure developed for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seroprevalence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studies on SARS-CoV-2 now offers the potential to support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multi-pathogen </a:t>
            </a:r>
            <a:r>
              <a:rPr lang="en-US" altLang="ko-KR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serosurveillance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 Testing for different pathogens or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biomakers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of chronic disease would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maximise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the benefit of collected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biosamples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[I]n any new pandemic scenario, resources need to be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 immediately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to enable rapid research decision making and underscores the importance of a coordinated approach as early as possible, such as piloted by the 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Unity Studies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during the COVID-19 pandemic.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[B]</a:t>
            </a:r>
            <a:r>
              <a:rPr lang="en-US" altLang="ko-KR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iobanking</a:t>
            </a:r>
            <a:r>
              <a:rPr lang="en-US" altLang="ko-KR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is widely neglected but vital for pandemic preparedness, because it allows for retention of valuable samples from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seroprevalence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investigations.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Sustaining and building on the investments in </a:t>
            </a:r>
            <a:r>
              <a:rPr lang="en-US" altLang="ko-KR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serosurveillance</a:t>
            </a:r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… will be crucial for strengthening pandemic preparedness and response and improving global public health 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1637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BB15A-CD55-AA97-0B97-E8578395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E0B8-29DE-AF25-1613-AB99AC143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925"/>
            <a:ext cx="12386931" cy="602438"/>
          </a:xfrm>
        </p:spPr>
        <p:txBody>
          <a:bodyPr>
            <a:normAutofit/>
          </a:bodyPr>
          <a:lstStyle/>
          <a:p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소아</a:t>
            </a:r>
            <a:r>
              <a:rPr lang="ko-KR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대상</a:t>
            </a:r>
            <a:r>
              <a:rPr lang="ko-KR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en-US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인플루엔자 </a:t>
            </a:r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항체</a:t>
            </a:r>
            <a:r>
              <a:rPr lang="ko-KR" altLang="en-US" sz="2800" b="1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역가</a:t>
            </a:r>
            <a:r>
              <a:rPr lang="en-US" altLang="ko-KR" sz="2800" b="1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2800" b="1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분포</a:t>
            </a:r>
            <a:endParaRPr lang="en-KR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F7AC0-418B-2A27-9C0A-1B82E0EFD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826" y="1415895"/>
            <a:ext cx="5600700" cy="485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05D29D-04F3-7F5B-3B83-FDDA7268E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415895"/>
            <a:ext cx="5600700" cy="4851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A2F105-3303-B65C-291C-AE6994A3F4F2}"/>
              </a:ext>
            </a:extLst>
          </p:cNvPr>
          <p:cNvSpPr txBox="1"/>
          <p:nvPr/>
        </p:nvSpPr>
        <p:spPr>
          <a:xfrm>
            <a:off x="803990" y="1046563"/>
            <a:ext cx="221799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</a:t>
            </a:r>
            <a:r>
              <a:rPr lang="ko-KR" altLang="en-US" b="1" dirty="0"/>
              <a:t>형 </a:t>
            </a:r>
            <a:r>
              <a:rPr lang="ko-KR" altLang="en-US" b="1" dirty="0" err="1"/>
              <a:t>역가분포</a:t>
            </a:r>
            <a:r>
              <a:rPr lang="ko-KR" altLang="en-US" b="1" dirty="0"/>
              <a:t> </a:t>
            </a:r>
            <a:endParaRPr lang="en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B3DC0E-C307-3D52-81EE-E1DD29CCAD84}"/>
              </a:ext>
            </a:extLst>
          </p:cNvPr>
          <p:cNvSpPr txBox="1"/>
          <p:nvPr/>
        </p:nvSpPr>
        <p:spPr>
          <a:xfrm>
            <a:off x="6622928" y="1046563"/>
            <a:ext cx="221799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B</a:t>
            </a:r>
            <a:r>
              <a:rPr lang="ko-KR" altLang="en-US" b="1" dirty="0"/>
              <a:t>형 </a:t>
            </a:r>
            <a:r>
              <a:rPr lang="ko-KR" altLang="en-US" b="1" dirty="0" err="1"/>
              <a:t>역가분포</a:t>
            </a:r>
            <a:r>
              <a:rPr lang="ko-KR" altLang="en-US" b="1" dirty="0"/>
              <a:t> 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3535227297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87F26-2EDB-5CB1-B590-892A2D7D1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3AA5-8348-82CA-9D07-88E028C0F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925"/>
            <a:ext cx="12386931" cy="602438"/>
          </a:xfrm>
        </p:spPr>
        <p:txBody>
          <a:bodyPr>
            <a:normAutofit/>
          </a:bodyPr>
          <a:lstStyle/>
          <a:p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소아</a:t>
            </a:r>
            <a:r>
              <a:rPr lang="ko-KR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대상</a:t>
            </a:r>
            <a:r>
              <a:rPr lang="ko-KR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성별</a:t>
            </a:r>
            <a:r>
              <a:rPr lang="en-US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/</a:t>
            </a:r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연령별</a:t>
            </a:r>
            <a:r>
              <a:rPr lang="ko-KR" altLang="en-US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인플루엔자</a:t>
            </a:r>
            <a:r>
              <a:rPr lang="ko-KR" altLang="en-US" sz="2800" b="1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800" b="1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</a:t>
            </a:r>
            <a:r>
              <a:rPr lang="ko-KR" altLang="en-US" sz="2800" b="1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형</a:t>
            </a:r>
            <a:r>
              <a:rPr lang="ko-KR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항체</a:t>
            </a:r>
            <a:r>
              <a:rPr lang="ko-KR" altLang="en-US" sz="2800" b="1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역가</a:t>
            </a:r>
            <a:endParaRPr lang="en-KR" sz="28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A1A9D0-EFF4-2ADF-82A9-257A73AA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84" y="723700"/>
            <a:ext cx="5136066" cy="30280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8B2689-3EDB-92F8-78CC-A316CEDD6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826" y="861145"/>
            <a:ext cx="4978089" cy="2934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B65585-A33B-B72D-5403-08D1FD38B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60" y="3923072"/>
            <a:ext cx="4978090" cy="2934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6CF439-8403-A423-DA6E-27DE1442F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826" y="3796072"/>
            <a:ext cx="4978090" cy="29349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0EADC6-CDD9-B974-8153-24B677382345}"/>
              </a:ext>
            </a:extLst>
          </p:cNvPr>
          <p:cNvSpPr txBox="1"/>
          <p:nvPr/>
        </p:nvSpPr>
        <p:spPr>
          <a:xfrm>
            <a:off x="6003070" y="5996855"/>
            <a:ext cx="8103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285750">
              <a:buFont typeface="Wingdings" pitchFamily="2" charset="2"/>
              <a:buChar char="à"/>
            </a:pPr>
            <a:r>
              <a:rPr lang="en-US" altLang="ko-KR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A</a:t>
            </a:r>
            <a:r>
              <a:rPr lang="ko-KR" altLang="en-US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형 </a:t>
            </a:r>
            <a:r>
              <a:rPr lang="ko-KR" altLang="en-US" b="1" kern="100" dirty="0" err="1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역가분포</a:t>
            </a:r>
            <a:r>
              <a:rPr lang="ko-KR" altLang="en-US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 역시 백신접종여부에 따라 큰 차이가 없음</a:t>
            </a:r>
            <a:endParaRPr lang="en-US" altLang="ko-KR" b="1" kern="1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  <a:sym typeface="Wingdings" pitchFamily="2" charset="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97BFC5-30E0-E428-68FE-E2C264678941}"/>
              </a:ext>
            </a:extLst>
          </p:cNvPr>
          <p:cNvSpPr txBox="1"/>
          <p:nvPr/>
        </p:nvSpPr>
        <p:spPr>
          <a:xfrm>
            <a:off x="3266904" y="909319"/>
            <a:ext cx="221799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</a:t>
            </a:r>
            <a:r>
              <a:rPr lang="ko-KR" altLang="en-US" b="1" dirty="0"/>
              <a:t>형 </a:t>
            </a:r>
            <a:r>
              <a:rPr lang="ko-KR" altLang="en-US" b="1" dirty="0" err="1"/>
              <a:t>역가분포</a:t>
            </a:r>
            <a:r>
              <a:rPr lang="ko-KR" altLang="en-US" b="1" dirty="0"/>
              <a:t> </a:t>
            </a:r>
            <a:endParaRPr lang="en-KR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B61554-6C9D-EA84-96E7-C34BCB2602CD}"/>
              </a:ext>
            </a:extLst>
          </p:cNvPr>
          <p:cNvSpPr txBox="1"/>
          <p:nvPr/>
        </p:nvSpPr>
        <p:spPr>
          <a:xfrm>
            <a:off x="3266903" y="3846209"/>
            <a:ext cx="240523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</a:t>
            </a:r>
            <a:r>
              <a:rPr lang="ko-KR" altLang="en-US" b="1" dirty="0"/>
              <a:t>형 </a:t>
            </a:r>
            <a:r>
              <a:rPr lang="en-US" altLang="ko-KR" b="1" dirty="0"/>
              <a:t>3-4</a:t>
            </a:r>
            <a:r>
              <a:rPr lang="ko-KR" altLang="en-US" b="1" dirty="0"/>
              <a:t>차 </a:t>
            </a:r>
            <a:r>
              <a:rPr lang="ko-KR" altLang="en-US" b="1" dirty="0" err="1"/>
              <a:t>역가차이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2940513600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F2830-61C1-D99A-BB46-4CBA4488D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4A36-B5B2-1492-CD4A-BE32DC60B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925"/>
            <a:ext cx="12386931" cy="602438"/>
          </a:xfrm>
        </p:spPr>
        <p:txBody>
          <a:bodyPr>
            <a:normAutofit/>
          </a:bodyPr>
          <a:lstStyle/>
          <a:p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소아</a:t>
            </a:r>
            <a:r>
              <a:rPr lang="ko-KR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대상</a:t>
            </a:r>
            <a:r>
              <a:rPr lang="ko-KR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성별</a:t>
            </a:r>
            <a:r>
              <a:rPr lang="en-US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/</a:t>
            </a:r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연령별</a:t>
            </a:r>
            <a:r>
              <a:rPr lang="ko-KR" altLang="en-US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인플루엔자</a:t>
            </a:r>
            <a:r>
              <a:rPr lang="ko-KR" altLang="en-US" sz="2800" b="1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800" b="1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B</a:t>
            </a:r>
            <a:r>
              <a:rPr lang="ko-KR" altLang="en-US" sz="2800" b="1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형</a:t>
            </a:r>
            <a:r>
              <a:rPr lang="ko-KR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sz="2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항체</a:t>
            </a:r>
            <a:r>
              <a:rPr lang="ko-KR" altLang="en-US" sz="2800" b="1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역가</a:t>
            </a:r>
            <a:endParaRPr lang="en-KR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C5628-6D86-8E9E-2011-9EE017E53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324" y="862363"/>
            <a:ext cx="4642515" cy="2737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BEA624-92CB-5155-15B0-C6C4D405B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41" y="862363"/>
            <a:ext cx="4642515" cy="2737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71C43-79B5-1649-E38B-AC2A32852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71" y="3690433"/>
            <a:ext cx="5070053" cy="2989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32178D-B28C-AE29-BAEB-4F65CDBCD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3256" y="3771938"/>
            <a:ext cx="4931808" cy="2907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0D8630-D198-DE8D-A4CB-096A7C9C3328}"/>
              </a:ext>
            </a:extLst>
          </p:cNvPr>
          <p:cNvSpPr txBox="1"/>
          <p:nvPr/>
        </p:nvSpPr>
        <p:spPr>
          <a:xfrm>
            <a:off x="5435182" y="5969615"/>
            <a:ext cx="6485472" cy="83099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514350" indent="-285750">
              <a:buFont typeface="Wingdings" pitchFamily="2" charset="2"/>
              <a:buChar char="à"/>
            </a:pPr>
            <a:r>
              <a:rPr lang="en-US" altLang="ko-KR" sz="1600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B</a:t>
            </a:r>
            <a:r>
              <a:rPr lang="ko-KR" altLang="en-US" sz="1600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형 </a:t>
            </a:r>
            <a:r>
              <a:rPr lang="ko-KR" altLang="en-US" sz="1600" b="1" kern="100" dirty="0" err="1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역가분포는</a:t>
            </a:r>
            <a:r>
              <a:rPr lang="ko-KR" altLang="en-US" sz="1600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ko-KR" sz="1600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23-24 </a:t>
            </a:r>
            <a:r>
              <a:rPr lang="ko-KR" altLang="en-US" sz="1600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접종한 경우 역가가 높은 것으로 나오지만</a:t>
            </a:r>
            <a:r>
              <a:rPr lang="en-US" altLang="ko-KR" sz="1600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,</a:t>
            </a:r>
            <a:br>
              <a:rPr lang="en-US" altLang="ko-KR" sz="1600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</a:br>
            <a:r>
              <a:rPr lang="en-US" altLang="ko-KR" sz="1600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22-23, 23-24</a:t>
            </a:r>
            <a:r>
              <a:rPr lang="ko-KR" altLang="en-US" sz="1600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절기에 모두 접종한 경우는 </a:t>
            </a:r>
            <a:r>
              <a:rPr lang="ko-KR" altLang="en-US" sz="1600" b="1" kern="100" dirty="0" err="1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백신미접종군</a:t>
            </a:r>
            <a:br>
              <a:rPr lang="en-US" altLang="ko-KR" sz="1600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</a:br>
            <a:r>
              <a:rPr lang="ko-KR" altLang="en-US" sz="1600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또는 </a:t>
            </a:r>
            <a:r>
              <a:rPr lang="en-US" altLang="ko-KR" sz="1600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22-23</a:t>
            </a:r>
            <a:r>
              <a:rPr lang="ko-KR" altLang="en-US" sz="1600" b="1" kern="1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sym typeface="Wingdings" pitchFamily="2" charset="2"/>
              </a:rPr>
              <a:t>만 접종한 군과 비슷한 분포를 보임</a:t>
            </a:r>
            <a:endParaRPr lang="en-US" altLang="ko-KR" sz="1600" b="1" kern="1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  <a:sym typeface="Wingdings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CB337-E750-C4EC-A7CD-5920DCB586F4}"/>
              </a:ext>
            </a:extLst>
          </p:cNvPr>
          <p:cNvSpPr txBox="1"/>
          <p:nvPr/>
        </p:nvSpPr>
        <p:spPr>
          <a:xfrm>
            <a:off x="3235025" y="753543"/>
            <a:ext cx="221799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B</a:t>
            </a:r>
            <a:r>
              <a:rPr lang="ko-KR" altLang="en-US" b="1" dirty="0"/>
              <a:t>형 </a:t>
            </a:r>
            <a:r>
              <a:rPr lang="ko-KR" altLang="en-US" b="1" dirty="0" err="1"/>
              <a:t>역가분포</a:t>
            </a:r>
            <a:r>
              <a:rPr lang="ko-KR" altLang="en-US" b="1" dirty="0"/>
              <a:t> 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C2528D-B956-A908-94DA-8F78D6184749}"/>
              </a:ext>
            </a:extLst>
          </p:cNvPr>
          <p:cNvSpPr txBox="1"/>
          <p:nvPr/>
        </p:nvSpPr>
        <p:spPr>
          <a:xfrm>
            <a:off x="3235024" y="3690433"/>
            <a:ext cx="226918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B</a:t>
            </a:r>
            <a:r>
              <a:rPr lang="ko-KR" altLang="en-US" b="1" dirty="0"/>
              <a:t>형 </a:t>
            </a:r>
            <a:r>
              <a:rPr lang="en-US" altLang="ko-KR" b="1" dirty="0"/>
              <a:t>3-4</a:t>
            </a:r>
            <a:r>
              <a:rPr lang="ko-KR" altLang="en-US" b="1" dirty="0"/>
              <a:t>차 </a:t>
            </a:r>
            <a:r>
              <a:rPr lang="ko-KR" altLang="en-US" b="1" dirty="0" err="1"/>
              <a:t>역가차이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659632913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025E7-14EF-903A-8A39-ADC339017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93EC5F-6662-5CA4-0B82-6E876116E0BC}"/>
              </a:ext>
            </a:extLst>
          </p:cNvPr>
          <p:cNvSpPr/>
          <p:nvPr/>
        </p:nvSpPr>
        <p:spPr>
          <a:xfrm flipH="1" flipV="1">
            <a:off x="188258" y="228692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32B68B-BC70-85B1-A744-43167A91BF27}"/>
              </a:ext>
            </a:extLst>
          </p:cNvPr>
          <p:cNvSpPr/>
          <p:nvPr/>
        </p:nvSpPr>
        <p:spPr>
          <a:xfrm flipH="1" flipV="1">
            <a:off x="367552" y="228691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D11E9-8056-45D1-E98D-A139A148D917}"/>
              </a:ext>
            </a:extLst>
          </p:cNvPr>
          <p:cNvSpPr txBox="1"/>
          <p:nvPr/>
        </p:nvSpPr>
        <p:spPr>
          <a:xfrm>
            <a:off x="466305" y="228691"/>
            <a:ext cx="4099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1006D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 결과 정리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B1D0EC-FF54-FDE8-57E7-240A378069FA}"/>
              </a:ext>
            </a:extLst>
          </p:cNvPr>
          <p:cNvSpPr txBox="1"/>
          <p:nvPr/>
        </p:nvSpPr>
        <p:spPr>
          <a:xfrm>
            <a:off x="304799" y="1286342"/>
            <a:ext cx="11698424" cy="5440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항체 </a:t>
            </a:r>
            <a:r>
              <a:rPr lang="ko-KR" altLang="en-US" sz="2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양성률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자료에 따르면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60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 이상 고령자에서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~20%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감수성자 </a:t>
            </a: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marR="0" indent="-34290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Population level immunity : S</a:t>
            </a:r>
            <a:r>
              <a:rPr lang="ko-KR" altLang="en-US" sz="2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항체역가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~8000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이하 </a:t>
            </a: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R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marR="0" indent="-34290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Long covid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유병률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여자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남자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일부 기저질환에서 높음 관찰</a:t>
            </a: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marR="0" indent="-34290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기저질환별 </a:t>
            </a:r>
            <a:r>
              <a:rPr lang="ko-KR" altLang="en-US" sz="2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확진자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분율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공단 자료와의 연계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 </a:t>
            </a:r>
          </a:p>
          <a:p>
            <a:pPr marL="342900" marR="0" indent="-34290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marR="0" indent="-34290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감염 여부 설문조사자료의 한계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S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항체 역가 변화에 따른 조작적 정의 활용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marR="0" indent="-34290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marR="0" indent="-34290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Covid-19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연례접종의사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~70%,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동시접종 의향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~35%</a:t>
            </a:r>
          </a:p>
          <a:p>
            <a:pPr marL="342900" marR="0" indent="-34290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marR="0" indent="-34290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인플루엔자 항체 </a:t>
            </a:r>
            <a:r>
              <a:rPr lang="ko-KR" altLang="en-US" sz="2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양성률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변화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감염력 조사 이후 추가 해석 </a:t>
            </a: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88021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\\Server\맥공유\템플릿 시안 3개\시안1\TemporaryCustom_PS_File2.jpg"/>
          <p:cNvPicPr>
            <a:picLocks noChangeAspect="1" noChangeArrowheads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4624"/>
            <a:ext cx="12192000" cy="6902624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74" y="1796058"/>
            <a:ext cx="8334375" cy="3456384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I.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코로나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19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항체양성률조사의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배경 및 의의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II.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코로나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19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항체양성률조사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수행 과정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III.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코로나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19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항체양성률조사 주요 조사 결과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IV. </a:t>
            </a:r>
            <a:r>
              <a:rPr lang="ko-KR" altLang="en-US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추후 일정</a:t>
            </a:r>
            <a:endParaRPr lang="en-US" altLang="ko-KR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6" name="내용 개체 틀 2"/>
          <p:cNvSpPr txBox="1"/>
          <p:nvPr/>
        </p:nvSpPr>
        <p:spPr>
          <a:xfrm>
            <a:off x="1981200" y="168966"/>
            <a:ext cx="8229600" cy="104545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endParaRPr lang="ko-KR" altLang="en-US" sz="3200">
              <a:latin typeface="바른돋움Pro 1"/>
              <a:ea typeface="바른돋움Pro 1"/>
            </a:endParaRPr>
          </a:p>
        </p:txBody>
      </p:sp>
    </p:spTree>
    <p:extLst>
      <p:ext uri="{BB962C8B-B14F-4D97-AF65-F5344CB8AC3E}">
        <p14:creationId xmlns:p14="http://schemas.microsoft.com/office/powerpoint/2010/main" val="14783713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39E1C55-D1F5-F43D-E2DC-0D024C3B7565}"/>
              </a:ext>
            </a:extLst>
          </p:cNvPr>
          <p:cNvSpPr/>
          <p:nvPr/>
        </p:nvSpPr>
        <p:spPr>
          <a:xfrm flipH="1" flipV="1">
            <a:off x="188258" y="228692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153507-82E2-F227-C379-DF1853F1CCF9}"/>
              </a:ext>
            </a:extLst>
          </p:cNvPr>
          <p:cNvSpPr/>
          <p:nvPr/>
        </p:nvSpPr>
        <p:spPr>
          <a:xfrm flipH="1" flipV="1">
            <a:off x="367552" y="228691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5E8CC-05E8-EE23-C5F6-8F538A147A15}"/>
              </a:ext>
            </a:extLst>
          </p:cNvPr>
          <p:cNvSpPr txBox="1"/>
          <p:nvPr/>
        </p:nvSpPr>
        <p:spPr>
          <a:xfrm>
            <a:off x="466305" y="228691"/>
            <a:ext cx="4099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1006D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추후 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C0ED1C-5764-05E5-4758-3AB7DADF40ED}"/>
              </a:ext>
            </a:extLst>
          </p:cNvPr>
          <p:cNvSpPr txBox="1"/>
          <p:nvPr/>
        </p:nvSpPr>
        <p:spPr>
          <a:xfrm>
            <a:off x="304799" y="1286342"/>
            <a:ext cx="1169842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질병청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방역 부서와 간담회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3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월말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~ 4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 초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  <a:p>
            <a:pPr marL="342900" marR="0" indent="-34290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marR="0" indent="-34290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국제 심포지엄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and/or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해외 유관 기관 방문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4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 말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~ 5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 초 </a:t>
            </a: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R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marR="0" indent="-34290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 조사 수행 시기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  <a:p>
            <a:pPr fontAlgn="base">
              <a:lnSpc>
                <a:spcPct val="160000"/>
              </a:lnSpc>
            </a:pP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 fontAlgn="base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항체 조사 연구자료 논문 진행 현황 </a:t>
            </a: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722524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39E1C55-D1F5-F43D-E2DC-0D024C3B7565}"/>
              </a:ext>
            </a:extLst>
          </p:cNvPr>
          <p:cNvSpPr/>
          <p:nvPr/>
        </p:nvSpPr>
        <p:spPr>
          <a:xfrm flipH="1" flipV="1">
            <a:off x="188258" y="228692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153507-82E2-F227-C379-DF1853F1CCF9}"/>
              </a:ext>
            </a:extLst>
          </p:cNvPr>
          <p:cNvSpPr/>
          <p:nvPr/>
        </p:nvSpPr>
        <p:spPr>
          <a:xfrm flipH="1" flipV="1">
            <a:off x="367552" y="228691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5E8CC-05E8-EE23-C5F6-8F538A147A15}"/>
              </a:ext>
            </a:extLst>
          </p:cNvPr>
          <p:cNvSpPr txBox="1"/>
          <p:nvPr/>
        </p:nvSpPr>
        <p:spPr>
          <a:xfrm>
            <a:off x="466305" y="228691"/>
            <a:ext cx="4099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1006D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논문 진행 현황</a:t>
            </a:r>
            <a:endParaRPr lang="ko-KR" altLang="en-US" sz="3600" b="1" dirty="0">
              <a:solidFill>
                <a:srgbClr val="1006DE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C0ED1C-5764-05E5-4758-3AB7DADF40ED}"/>
              </a:ext>
            </a:extLst>
          </p:cNvPr>
          <p:cNvSpPr txBox="1"/>
          <p:nvPr/>
        </p:nvSpPr>
        <p:spPr>
          <a:xfrm>
            <a:off x="304799" y="1229782"/>
            <a:ext cx="11698424" cy="5066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Impact of socioeconomic factors on non-compliance with COVID-19 diagnostic testing: Evidence from nationwide 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seroprevalence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 survey of SARS-COV-2 antibodies in South Korea 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장영욱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윤규현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등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draft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완성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2000" b="1" dirty="0"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  <a:p>
            <a:pPr marL="342900" indent="-342900" fontAlgn="base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Infection fatality rate of SARS-Cov-2 Omicron variants inferred from 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seroprevalence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 data in Korea</a:t>
            </a:r>
            <a:r>
              <a:rPr lang="en-US" altLang="ko-KR" sz="20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</a:t>
            </a:r>
            <a:r>
              <a:rPr lang="ko-KR" altLang="en-US" sz="20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조성일</a:t>
            </a:r>
            <a:r>
              <a:rPr lang="en-US" altLang="ko-KR" sz="20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, In preparation)</a:t>
            </a:r>
          </a:p>
          <a:p>
            <a:pPr marL="342900" indent="-342900" fontAlgn="base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Association between S antibody levels to COVID-19 infection status and symptom level from nationwide community surveillance data in South Korea (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조영지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, In preparation)</a:t>
            </a:r>
          </a:p>
          <a:p>
            <a:pPr marL="342900" indent="-342900" fontAlgn="base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Gender-based long-COVID19 or long-Pandemic Syndrome (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김새롬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In preparation)</a:t>
            </a:r>
          </a:p>
          <a:p>
            <a:pPr marL="342900" indent="-342900" fontAlgn="base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전국민 항체조사에서 나타난 백신 접종의 효과 평가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정성목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In preparation)</a:t>
            </a:r>
          </a:p>
          <a:p>
            <a:pPr marL="342900" indent="-342900" fontAlgn="base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Anti-S antibody titers and newly confirmed of COVID-19 in KOREA: a community-based longitudinal 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seroprevalence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 survey (K-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SEROSMARTⅡ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한진아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In preparation)</a:t>
            </a:r>
          </a:p>
        </p:txBody>
      </p:sp>
    </p:spTree>
    <p:extLst>
      <p:ext uri="{BB962C8B-B14F-4D97-AF65-F5344CB8AC3E}">
        <p14:creationId xmlns:p14="http://schemas.microsoft.com/office/powerpoint/2010/main" val="734492681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39E1C55-D1F5-F43D-E2DC-0D024C3B7565}"/>
              </a:ext>
            </a:extLst>
          </p:cNvPr>
          <p:cNvSpPr/>
          <p:nvPr/>
        </p:nvSpPr>
        <p:spPr>
          <a:xfrm flipH="1" flipV="1">
            <a:off x="188258" y="228692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153507-82E2-F227-C379-DF1853F1CCF9}"/>
              </a:ext>
            </a:extLst>
          </p:cNvPr>
          <p:cNvSpPr/>
          <p:nvPr/>
        </p:nvSpPr>
        <p:spPr>
          <a:xfrm flipH="1" flipV="1">
            <a:off x="367552" y="228691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5E8CC-05E8-EE23-C5F6-8F538A147A15}"/>
              </a:ext>
            </a:extLst>
          </p:cNvPr>
          <p:cNvSpPr txBox="1"/>
          <p:nvPr/>
        </p:nvSpPr>
        <p:spPr>
          <a:xfrm>
            <a:off x="466305" y="228691"/>
            <a:ext cx="10559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1E0D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Endemic </a:t>
            </a:r>
            <a:r>
              <a:rPr lang="ko-KR" altLang="en-US" sz="3600" b="1" dirty="0">
                <a:solidFill>
                  <a:srgbClr val="1E0D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전환기에 </a:t>
            </a:r>
            <a:r>
              <a:rPr lang="en-US" altLang="ko-KR" sz="3600" b="1" dirty="0">
                <a:solidFill>
                  <a:srgbClr val="1E0D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K-SEROSMART </a:t>
            </a:r>
            <a:r>
              <a:rPr lang="ko-KR" altLang="en-US" sz="3600" b="1" dirty="0">
                <a:solidFill>
                  <a:srgbClr val="1E0D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지속 필요성</a:t>
            </a:r>
            <a:endParaRPr lang="en-US" altLang="ko-KR" sz="3600" b="1" dirty="0">
              <a:solidFill>
                <a:srgbClr val="1E0D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ko-KR" altLang="en-US" sz="3600" b="1" dirty="0">
              <a:solidFill>
                <a:srgbClr val="1006DE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C0ED1C-5764-05E5-4758-3AB7DADF40ED}"/>
              </a:ext>
            </a:extLst>
          </p:cNvPr>
          <p:cNvSpPr txBox="1"/>
          <p:nvPr/>
        </p:nvSpPr>
        <p:spPr>
          <a:xfrm>
            <a:off x="304799" y="1004044"/>
            <a:ext cx="11698424" cy="516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Integrated </a:t>
            </a:r>
            <a:r>
              <a:rPr lang="en-US" altLang="ko-KR" sz="2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Serosurveillance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system ?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7" y="1520147"/>
            <a:ext cx="12107965" cy="52525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75730" y="1054613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 err="1"/>
              <a:t>임민경</a:t>
            </a:r>
            <a:r>
              <a:rPr lang="en-US" altLang="ko-KR" dirty="0"/>
              <a:t>, </a:t>
            </a:r>
            <a:r>
              <a:rPr lang="ko-KR" altLang="en-US" dirty="0" err="1"/>
              <a:t>국가면역도</a:t>
            </a:r>
            <a:r>
              <a:rPr lang="ko-KR" altLang="en-US" dirty="0"/>
              <a:t> 조사체계 모델</a:t>
            </a:r>
            <a:r>
              <a:rPr lang="en-US" altLang="ko-KR" dirty="0"/>
              <a:t>, 2023)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84073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화살표: U자형 29">
            <a:extLst>
              <a:ext uri="{FF2B5EF4-FFF2-40B4-BE49-F238E27FC236}">
                <a16:creationId xmlns:a16="http://schemas.microsoft.com/office/drawing/2014/main" id="{4F19C9E7-311D-87DD-40DD-343B167F1C78}"/>
              </a:ext>
            </a:extLst>
          </p:cNvPr>
          <p:cNvSpPr/>
          <p:nvPr/>
        </p:nvSpPr>
        <p:spPr>
          <a:xfrm flipV="1">
            <a:off x="5734473" y="3700453"/>
            <a:ext cx="3892361" cy="1131995"/>
          </a:xfrm>
          <a:prstGeom prst="uturnArrow">
            <a:avLst>
              <a:gd name="adj1" fmla="val 10409"/>
              <a:gd name="adj2" fmla="val 13556"/>
              <a:gd name="adj3" fmla="val 25673"/>
              <a:gd name="adj4" fmla="val 50000"/>
              <a:gd name="adj5" fmla="val 10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화살표: U자형 30">
            <a:extLst>
              <a:ext uri="{FF2B5EF4-FFF2-40B4-BE49-F238E27FC236}">
                <a16:creationId xmlns:a16="http://schemas.microsoft.com/office/drawing/2014/main" id="{E697BC2B-87C0-4565-E6AC-F714EF1D2853}"/>
              </a:ext>
            </a:extLst>
          </p:cNvPr>
          <p:cNvSpPr/>
          <p:nvPr/>
        </p:nvSpPr>
        <p:spPr>
          <a:xfrm flipV="1">
            <a:off x="3353045" y="3659293"/>
            <a:ext cx="6615216" cy="1687634"/>
          </a:xfrm>
          <a:prstGeom prst="uturnArrow">
            <a:avLst>
              <a:gd name="adj1" fmla="val 8258"/>
              <a:gd name="adj2" fmla="val 9963"/>
              <a:gd name="adj3" fmla="val 16640"/>
              <a:gd name="adj4" fmla="val 50000"/>
              <a:gd name="adj5" fmla="val 9642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818588B-DC2A-1905-C589-D7F6E3F9148A}"/>
              </a:ext>
            </a:extLst>
          </p:cNvPr>
          <p:cNvSpPr/>
          <p:nvPr/>
        </p:nvSpPr>
        <p:spPr>
          <a:xfrm>
            <a:off x="3191656" y="3429000"/>
            <a:ext cx="969172" cy="2076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F1DC3-E8FE-5F1B-4D29-44C10059F7EF}"/>
              </a:ext>
            </a:extLst>
          </p:cNvPr>
          <p:cNvSpPr/>
          <p:nvPr/>
        </p:nvSpPr>
        <p:spPr>
          <a:xfrm>
            <a:off x="2145120" y="2055068"/>
            <a:ext cx="9562617" cy="2197470"/>
          </a:xfrm>
          <a:prstGeom prst="rect">
            <a:avLst/>
          </a:prstGeom>
          <a:ln w="38100"/>
        </p:spPr>
        <p:txBody>
          <a:bodyPr/>
          <a:lstStyle/>
          <a:p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D295107-70A1-6269-764A-F1D790F1DAA7}"/>
              </a:ext>
            </a:extLst>
          </p:cNvPr>
          <p:cNvSpPr/>
          <p:nvPr/>
        </p:nvSpPr>
        <p:spPr>
          <a:xfrm>
            <a:off x="2862316" y="2055068"/>
            <a:ext cx="8908712" cy="2197470"/>
          </a:xfrm>
          <a:prstGeom prst="rightArrow">
            <a:avLst/>
          </a:prstGeom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5F717772-13B3-A0D1-67FC-AF87A75561A9}"/>
              </a:ext>
            </a:extLst>
          </p:cNvPr>
          <p:cNvSpPr/>
          <p:nvPr/>
        </p:nvSpPr>
        <p:spPr>
          <a:xfrm>
            <a:off x="2147454" y="2714309"/>
            <a:ext cx="2140149" cy="878988"/>
          </a:xfrm>
          <a:custGeom>
            <a:avLst/>
            <a:gdLst>
              <a:gd name="connsiteX0" fmla="*/ 0 w 2140149"/>
              <a:gd name="connsiteY0" fmla="*/ 146501 h 878988"/>
              <a:gd name="connsiteX1" fmla="*/ 146501 w 2140149"/>
              <a:gd name="connsiteY1" fmla="*/ 0 h 878988"/>
              <a:gd name="connsiteX2" fmla="*/ 1993648 w 2140149"/>
              <a:gd name="connsiteY2" fmla="*/ 0 h 878988"/>
              <a:gd name="connsiteX3" fmla="*/ 2140149 w 2140149"/>
              <a:gd name="connsiteY3" fmla="*/ 146501 h 878988"/>
              <a:gd name="connsiteX4" fmla="*/ 2140149 w 2140149"/>
              <a:gd name="connsiteY4" fmla="*/ 732487 h 878988"/>
              <a:gd name="connsiteX5" fmla="*/ 1993648 w 2140149"/>
              <a:gd name="connsiteY5" fmla="*/ 878988 h 878988"/>
              <a:gd name="connsiteX6" fmla="*/ 146501 w 2140149"/>
              <a:gd name="connsiteY6" fmla="*/ 878988 h 878988"/>
              <a:gd name="connsiteX7" fmla="*/ 0 w 2140149"/>
              <a:gd name="connsiteY7" fmla="*/ 732487 h 878988"/>
              <a:gd name="connsiteX8" fmla="*/ 0 w 2140149"/>
              <a:gd name="connsiteY8" fmla="*/ 146501 h 87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149" h="878988">
                <a:moveTo>
                  <a:pt x="0" y="146501"/>
                </a:moveTo>
                <a:cubicBezTo>
                  <a:pt x="0" y="65591"/>
                  <a:pt x="65591" y="0"/>
                  <a:pt x="146501" y="0"/>
                </a:cubicBezTo>
                <a:lnTo>
                  <a:pt x="1993648" y="0"/>
                </a:lnTo>
                <a:cubicBezTo>
                  <a:pt x="2074558" y="0"/>
                  <a:pt x="2140149" y="65591"/>
                  <a:pt x="2140149" y="146501"/>
                </a:cubicBezTo>
                <a:lnTo>
                  <a:pt x="2140149" y="732487"/>
                </a:lnTo>
                <a:cubicBezTo>
                  <a:pt x="2140149" y="813397"/>
                  <a:pt x="2074558" y="878988"/>
                  <a:pt x="1993648" y="878988"/>
                </a:cubicBezTo>
                <a:lnTo>
                  <a:pt x="146501" y="878988"/>
                </a:lnTo>
                <a:cubicBezTo>
                  <a:pt x="65591" y="878988"/>
                  <a:pt x="0" y="813397"/>
                  <a:pt x="0" y="732487"/>
                </a:cubicBezTo>
                <a:lnTo>
                  <a:pt x="0" y="1465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589" tIns="149589" rIns="149589" bIns="149589" numCol="1" spcCol="1270" anchor="ctr" anchorCtr="0">
            <a:noAutofit/>
          </a:bodyPr>
          <a:lstStyle/>
          <a:p>
            <a:pPr marL="0" lvl="0" indent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800" kern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2022.8</a:t>
            </a: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2F250D56-EE8D-7F68-3856-EC5A77F267BC}"/>
              </a:ext>
            </a:extLst>
          </p:cNvPr>
          <p:cNvSpPr/>
          <p:nvPr/>
        </p:nvSpPr>
        <p:spPr>
          <a:xfrm>
            <a:off x="4620054" y="2714309"/>
            <a:ext cx="2140149" cy="878988"/>
          </a:xfrm>
          <a:custGeom>
            <a:avLst/>
            <a:gdLst>
              <a:gd name="connsiteX0" fmla="*/ 0 w 2140149"/>
              <a:gd name="connsiteY0" fmla="*/ 146501 h 878988"/>
              <a:gd name="connsiteX1" fmla="*/ 146501 w 2140149"/>
              <a:gd name="connsiteY1" fmla="*/ 0 h 878988"/>
              <a:gd name="connsiteX2" fmla="*/ 1993648 w 2140149"/>
              <a:gd name="connsiteY2" fmla="*/ 0 h 878988"/>
              <a:gd name="connsiteX3" fmla="*/ 2140149 w 2140149"/>
              <a:gd name="connsiteY3" fmla="*/ 146501 h 878988"/>
              <a:gd name="connsiteX4" fmla="*/ 2140149 w 2140149"/>
              <a:gd name="connsiteY4" fmla="*/ 732487 h 878988"/>
              <a:gd name="connsiteX5" fmla="*/ 1993648 w 2140149"/>
              <a:gd name="connsiteY5" fmla="*/ 878988 h 878988"/>
              <a:gd name="connsiteX6" fmla="*/ 146501 w 2140149"/>
              <a:gd name="connsiteY6" fmla="*/ 878988 h 878988"/>
              <a:gd name="connsiteX7" fmla="*/ 0 w 2140149"/>
              <a:gd name="connsiteY7" fmla="*/ 732487 h 878988"/>
              <a:gd name="connsiteX8" fmla="*/ 0 w 2140149"/>
              <a:gd name="connsiteY8" fmla="*/ 146501 h 87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149" h="878988">
                <a:moveTo>
                  <a:pt x="0" y="146501"/>
                </a:moveTo>
                <a:cubicBezTo>
                  <a:pt x="0" y="65591"/>
                  <a:pt x="65591" y="0"/>
                  <a:pt x="146501" y="0"/>
                </a:cubicBezTo>
                <a:lnTo>
                  <a:pt x="1993648" y="0"/>
                </a:lnTo>
                <a:cubicBezTo>
                  <a:pt x="2074558" y="0"/>
                  <a:pt x="2140149" y="65591"/>
                  <a:pt x="2140149" y="146501"/>
                </a:cubicBezTo>
                <a:lnTo>
                  <a:pt x="2140149" y="732487"/>
                </a:lnTo>
                <a:cubicBezTo>
                  <a:pt x="2140149" y="813397"/>
                  <a:pt x="2074558" y="878988"/>
                  <a:pt x="1993648" y="878988"/>
                </a:cubicBezTo>
                <a:lnTo>
                  <a:pt x="146501" y="878988"/>
                </a:lnTo>
                <a:cubicBezTo>
                  <a:pt x="65591" y="878988"/>
                  <a:pt x="0" y="813397"/>
                  <a:pt x="0" y="732487"/>
                </a:cubicBezTo>
                <a:lnTo>
                  <a:pt x="0" y="146501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589" tIns="149589" rIns="149589" bIns="149589" numCol="1" spcCol="1270" anchor="ctr" anchorCtr="0">
            <a:noAutofit/>
          </a:bodyPr>
          <a:lstStyle/>
          <a:p>
            <a:pPr marL="0" lvl="0" indent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800" kern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2023.4</a:t>
            </a:r>
            <a:endParaRPr lang="ko-KR" altLang="en-US" sz="2800" kern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38D0CBF9-78BA-742D-B498-EB7BC48C0944}"/>
              </a:ext>
            </a:extLst>
          </p:cNvPr>
          <p:cNvSpPr/>
          <p:nvPr/>
        </p:nvSpPr>
        <p:spPr>
          <a:xfrm>
            <a:off x="8751975" y="2714309"/>
            <a:ext cx="2309567" cy="878988"/>
          </a:xfrm>
          <a:custGeom>
            <a:avLst/>
            <a:gdLst>
              <a:gd name="connsiteX0" fmla="*/ 0 w 2140149"/>
              <a:gd name="connsiteY0" fmla="*/ 146501 h 878988"/>
              <a:gd name="connsiteX1" fmla="*/ 146501 w 2140149"/>
              <a:gd name="connsiteY1" fmla="*/ 0 h 878988"/>
              <a:gd name="connsiteX2" fmla="*/ 1993648 w 2140149"/>
              <a:gd name="connsiteY2" fmla="*/ 0 h 878988"/>
              <a:gd name="connsiteX3" fmla="*/ 2140149 w 2140149"/>
              <a:gd name="connsiteY3" fmla="*/ 146501 h 878988"/>
              <a:gd name="connsiteX4" fmla="*/ 2140149 w 2140149"/>
              <a:gd name="connsiteY4" fmla="*/ 732487 h 878988"/>
              <a:gd name="connsiteX5" fmla="*/ 1993648 w 2140149"/>
              <a:gd name="connsiteY5" fmla="*/ 878988 h 878988"/>
              <a:gd name="connsiteX6" fmla="*/ 146501 w 2140149"/>
              <a:gd name="connsiteY6" fmla="*/ 878988 h 878988"/>
              <a:gd name="connsiteX7" fmla="*/ 0 w 2140149"/>
              <a:gd name="connsiteY7" fmla="*/ 732487 h 878988"/>
              <a:gd name="connsiteX8" fmla="*/ 0 w 2140149"/>
              <a:gd name="connsiteY8" fmla="*/ 146501 h 87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149" h="878988">
                <a:moveTo>
                  <a:pt x="0" y="146501"/>
                </a:moveTo>
                <a:cubicBezTo>
                  <a:pt x="0" y="65591"/>
                  <a:pt x="65591" y="0"/>
                  <a:pt x="146501" y="0"/>
                </a:cubicBezTo>
                <a:lnTo>
                  <a:pt x="1993648" y="0"/>
                </a:lnTo>
                <a:cubicBezTo>
                  <a:pt x="2074558" y="0"/>
                  <a:pt x="2140149" y="65591"/>
                  <a:pt x="2140149" y="146501"/>
                </a:cubicBezTo>
                <a:lnTo>
                  <a:pt x="2140149" y="732487"/>
                </a:lnTo>
                <a:cubicBezTo>
                  <a:pt x="2140149" y="813397"/>
                  <a:pt x="2074558" y="878988"/>
                  <a:pt x="1993648" y="878988"/>
                </a:cubicBezTo>
                <a:lnTo>
                  <a:pt x="146501" y="878988"/>
                </a:lnTo>
                <a:cubicBezTo>
                  <a:pt x="65591" y="878988"/>
                  <a:pt x="0" y="813397"/>
                  <a:pt x="0" y="732487"/>
                </a:cubicBezTo>
                <a:lnTo>
                  <a:pt x="0" y="146501"/>
                </a:lnTo>
                <a:close/>
              </a:path>
            </a:pathLst>
          </a:custGeom>
          <a:solidFill>
            <a:srgbClr val="8C3FC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589" tIns="149589" rIns="149589" bIns="149589" numCol="1" spcCol="1270" anchor="ctr" anchorCtr="0">
            <a:noAutofit/>
          </a:bodyPr>
          <a:lstStyle/>
          <a:p>
            <a:pPr marL="0" lvl="0" indent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800" kern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2023.12</a:t>
            </a:r>
            <a:endParaRPr lang="ko-KR" altLang="en-US" sz="2800" kern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4E4AB0D4-712C-5C23-EDE8-69B420795303}"/>
              </a:ext>
            </a:extLst>
          </p:cNvPr>
          <p:cNvSpPr/>
          <p:nvPr/>
        </p:nvSpPr>
        <p:spPr>
          <a:xfrm>
            <a:off x="2565166" y="3578457"/>
            <a:ext cx="364213" cy="1121790"/>
          </a:xfrm>
          <a:prstGeom prst="downArrow">
            <a:avLst>
              <a:gd name="adj1" fmla="val 39539"/>
              <a:gd name="adj2" fmla="val 63076"/>
            </a:avLst>
          </a:prstGeom>
          <a:solidFill>
            <a:srgbClr val="DAE3F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7F716808-124C-2890-DA0D-56E6F24879A4}"/>
              </a:ext>
            </a:extLst>
          </p:cNvPr>
          <p:cNvSpPr/>
          <p:nvPr/>
        </p:nvSpPr>
        <p:spPr>
          <a:xfrm>
            <a:off x="2145120" y="4754094"/>
            <a:ext cx="1883671" cy="868104"/>
          </a:xfrm>
          <a:prstGeom prst="flowChartAlternateProcess">
            <a:avLst/>
          </a:prstGeom>
          <a:solidFill>
            <a:srgbClr val="8C3FC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2022.12</a:t>
            </a:r>
            <a:endParaRPr lang="ko-KR" altLang="en-US" sz="23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CC3DB8-C2D6-63AD-5396-845E2D2B62E9}"/>
              </a:ext>
            </a:extLst>
          </p:cNvPr>
          <p:cNvSpPr/>
          <p:nvPr/>
        </p:nvSpPr>
        <p:spPr>
          <a:xfrm>
            <a:off x="1975702" y="2358496"/>
            <a:ext cx="2216053" cy="3564992"/>
          </a:xfrm>
          <a:prstGeom prst="rect">
            <a:avLst/>
          </a:prstGeom>
          <a:noFill/>
          <a:ln w="19050">
            <a:solidFill>
              <a:srgbClr val="A151F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5291F8-6493-052F-5392-9543941ACA35}"/>
              </a:ext>
            </a:extLst>
          </p:cNvPr>
          <p:cNvSpPr/>
          <p:nvPr/>
        </p:nvSpPr>
        <p:spPr>
          <a:xfrm>
            <a:off x="4191755" y="5711055"/>
            <a:ext cx="7350216" cy="713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b="1" kern="0" dirty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Follow-up </a:t>
            </a:r>
            <a:r>
              <a:rPr lang="en-US" altLang="ko-KR" b="1" kern="0" spc="0" dirty="0">
                <a:solidFill>
                  <a:srgbClr val="7030A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with serial sampling of the same individual each time</a:t>
            </a:r>
            <a:endParaRPr lang="ko-KR" altLang="en-US" b="1" dirty="0">
              <a:solidFill>
                <a:srgbClr val="7030A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BEC3F1-FC53-26D9-2FE7-35081D1875A2}"/>
              </a:ext>
            </a:extLst>
          </p:cNvPr>
          <p:cNvSpPr/>
          <p:nvPr/>
        </p:nvSpPr>
        <p:spPr>
          <a:xfrm>
            <a:off x="2081829" y="2674826"/>
            <a:ext cx="4748547" cy="102250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34DF4D-1E32-FD23-0D1C-F8C0D6848ED1}"/>
              </a:ext>
            </a:extLst>
          </p:cNvPr>
          <p:cNvSpPr/>
          <p:nvPr/>
        </p:nvSpPr>
        <p:spPr>
          <a:xfrm>
            <a:off x="163951" y="1631933"/>
            <a:ext cx="2033294" cy="971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b="1" kern="0" dirty="0">
                <a:solidFill>
                  <a:srgbClr val="FF0000"/>
                </a:solidFill>
                <a:ea typeface="KoPubWorld돋움체 Bold" panose="00000800000000000000" pitchFamily="2" charset="-127"/>
              </a:rPr>
              <a:t>Cross-sectional survey</a:t>
            </a:r>
            <a:endParaRPr lang="ko-KR" altLang="en-US" b="1" kern="0" dirty="0">
              <a:solidFill>
                <a:srgbClr val="FF0000"/>
              </a:solidFill>
              <a:ea typeface="KoPubWorld돋움체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FC2A49-C92F-D765-F10B-21DDFC9EF9EA}"/>
              </a:ext>
            </a:extLst>
          </p:cNvPr>
          <p:cNvSpPr/>
          <p:nvPr/>
        </p:nvSpPr>
        <p:spPr>
          <a:xfrm>
            <a:off x="1747840" y="2013172"/>
            <a:ext cx="10062448" cy="2439632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360BE6-4E0A-879E-DE22-AE4CE7F514FD}"/>
              </a:ext>
            </a:extLst>
          </p:cNvPr>
          <p:cNvSpPr/>
          <p:nvPr/>
        </p:nvSpPr>
        <p:spPr>
          <a:xfrm>
            <a:off x="4352112" y="1459710"/>
            <a:ext cx="5419557" cy="451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b="1" kern="0" spc="0" dirty="0">
                <a:solidFill>
                  <a:schemeClr val="accent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Repeated cross-sectional investigation in the same geographical area</a:t>
            </a:r>
            <a:endParaRPr lang="ko-KR" altLang="en-US" b="1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7988CC-AD84-B419-8660-5C7B8E342F77}"/>
              </a:ext>
            </a:extLst>
          </p:cNvPr>
          <p:cNvSpPr/>
          <p:nvPr/>
        </p:nvSpPr>
        <p:spPr>
          <a:xfrm>
            <a:off x="2099935" y="2595019"/>
            <a:ext cx="1058044" cy="26331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kern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1st Survey</a:t>
            </a:r>
            <a:endParaRPr lang="ko-KR" altLang="en-US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63EA62-5110-1197-4413-A2881ED696F6}"/>
              </a:ext>
            </a:extLst>
          </p:cNvPr>
          <p:cNvSpPr/>
          <p:nvPr/>
        </p:nvSpPr>
        <p:spPr>
          <a:xfrm>
            <a:off x="2099934" y="4625982"/>
            <a:ext cx="1151265" cy="24828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kern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en-US" altLang="ko-KR" sz="1100" kern="0" baseline="30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nd</a:t>
            </a:r>
            <a:r>
              <a:rPr lang="en-US" altLang="ko-KR" sz="1100" kern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Survey</a:t>
            </a:r>
            <a:endParaRPr lang="ko-KR" altLang="en-US" sz="11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0DC30B-2A39-F60A-51D1-2AF1E8FABC33}"/>
              </a:ext>
            </a:extLst>
          </p:cNvPr>
          <p:cNvSpPr/>
          <p:nvPr/>
        </p:nvSpPr>
        <p:spPr>
          <a:xfrm>
            <a:off x="4549880" y="2567858"/>
            <a:ext cx="1058044" cy="26331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kern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en-US" altLang="ko-KR" sz="1200" kern="0" baseline="30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rd</a:t>
            </a:r>
            <a:r>
              <a:rPr lang="en-US" altLang="ko-KR" sz="1200" kern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Survey</a:t>
            </a:r>
            <a:endParaRPr lang="ko-KR" altLang="en-US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B7A57B-64DA-EFAB-8CE3-8A411CAAA47B}"/>
              </a:ext>
            </a:extLst>
          </p:cNvPr>
          <p:cNvSpPr/>
          <p:nvPr/>
        </p:nvSpPr>
        <p:spPr>
          <a:xfrm>
            <a:off x="8654839" y="2558316"/>
            <a:ext cx="1058044" cy="26331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kern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en-US" altLang="ko-KR" sz="1200" kern="0" baseline="30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th</a:t>
            </a:r>
            <a:r>
              <a:rPr lang="en-US" altLang="ko-KR" sz="1200" kern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Survey</a:t>
            </a:r>
            <a:endParaRPr lang="ko-KR" altLang="en-US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5" name="직선 화살표 연결선 24"/>
          <p:cNvCxnSpPr>
            <a:cxnSpLocks/>
          </p:cNvCxnSpPr>
          <p:nvPr/>
        </p:nvCxnSpPr>
        <p:spPr>
          <a:xfrm>
            <a:off x="4832603" y="2013172"/>
            <a:ext cx="0" cy="435756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60A528-8D06-C7E9-0B8A-C1369C2A96DC}"/>
              </a:ext>
            </a:extLst>
          </p:cNvPr>
          <p:cNvSpPr/>
          <p:nvPr/>
        </p:nvSpPr>
        <p:spPr>
          <a:xfrm flipH="1" flipV="1">
            <a:off x="188258" y="228692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6AD142-61BD-B2EE-3BBE-45EFC1577ECB}"/>
              </a:ext>
            </a:extLst>
          </p:cNvPr>
          <p:cNvSpPr/>
          <p:nvPr/>
        </p:nvSpPr>
        <p:spPr>
          <a:xfrm flipH="1" flipV="1">
            <a:off x="367552" y="228691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9109D8-3129-EDD3-FA26-5AF0A2701AC8}"/>
              </a:ext>
            </a:extLst>
          </p:cNvPr>
          <p:cNvSpPr txBox="1"/>
          <p:nvPr/>
        </p:nvSpPr>
        <p:spPr>
          <a:xfrm>
            <a:off x="466305" y="187521"/>
            <a:ext cx="116090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>
                <a:latin typeface="Arial" panose="020B0604020202020204" pitchFamily="34" charset="0"/>
                <a:cs typeface="Arial" panose="020B0604020202020204" pitchFamily="34" charset="0"/>
              </a:rPr>
              <a:t>Design of K-SEROSMART </a:t>
            </a:r>
            <a:endParaRPr lang="en-US" altLang="ko-K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5AB867-1FCC-E49E-A2D6-A2594BC97C88}"/>
              </a:ext>
            </a:extLst>
          </p:cNvPr>
          <p:cNvSpPr txBox="1"/>
          <p:nvPr/>
        </p:nvSpPr>
        <p:spPr>
          <a:xfrm>
            <a:off x="2099934" y="3826143"/>
            <a:ext cx="1447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kern="0" dirty="0">
                <a:solidFill>
                  <a:srgbClr val="8F45C7"/>
                </a:solidFill>
                <a:ea typeface="KoPubWorld돋움체 Bold"/>
              </a:rPr>
              <a:t>Follow-up</a:t>
            </a:r>
            <a:endParaRPr lang="ko-KR" altLang="en-US" sz="2000" b="1" kern="0" dirty="0">
              <a:solidFill>
                <a:srgbClr val="8F45C7"/>
              </a:solidFill>
              <a:ea typeface="KoPubWorld돋움체 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3C4707-585A-58C4-7A33-9A697771B7C0}"/>
              </a:ext>
            </a:extLst>
          </p:cNvPr>
          <p:cNvSpPr txBox="1"/>
          <p:nvPr/>
        </p:nvSpPr>
        <p:spPr>
          <a:xfrm>
            <a:off x="7609178" y="5081800"/>
            <a:ext cx="20913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kern="0" dirty="0">
                <a:solidFill>
                  <a:srgbClr val="8F45C7"/>
                </a:solidFill>
                <a:ea typeface="KoPubWorld돋움체 Bold"/>
              </a:rPr>
              <a:t>2</a:t>
            </a:r>
            <a:r>
              <a:rPr lang="en-US" altLang="ko-KR" sz="2000" b="1" kern="0" baseline="30000" dirty="0">
                <a:solidFill>
                  <a:srgbClr val="8F45C7"/>
                </a:solidFill>
                <a:ea typeface="KoPubWorld돋움체 Bold"/>
              </a:rPr>
              <a:t>nd</a:t>
            </a:r>
            <a:r>
              <a:rPr lang="en-US" altLang="ko-KR" sz="2000" b="1" kern="0" dirty="0">
                <a:solidFill>
                  <a:srgbClr val="8F45C7"/>
                </a:solidFill>
                <a:ea typeface="KoPubWorld돋움체 Bold"/>
              </a:rPr>
              <a:t> Follow-up</a:t>
            </a:r>
            <a:endParaRPr lang="ko-KR" altLang="en-US" sz="2000" b="1" kern="0" dirty="0">
              <a:solidFill>
                <a:srgbClr val="8F45C7"/>
              </a:solidFill>
              <a:ea typeface="KoPubWorld돋움체 Bol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08E8B8-0E71-1508-56A1-AEA487021189}"/>
              </a:ext>
            </a:extLst>
          </p:cNvPr>
          <p:cNvSpPr txBox="1"/>
          <p:nvPr/>
        </p:nvSpPr>
        <p:spPr>
          <a:xfrm>
            <a:off x="8805521" y="3279121"/>
            <a:ext cx="2256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lt1"/>
                </a:solidFill>
                <a:ea typeface="KoPubWorld돋움체 Bold" panose="00000800000000000000" pitchFamily="2" charset="-127"/>
              </a:rPr>
              <a:t>(2023/12/4~12/27)</a:t>
            </a:r>
            <a:endParaRPr lang="ko-KR" altLang="en-US" dirty="0">
              <a:solidFill>
                <a:schemeClr val="lt1"/>
              </a:solidFill>
              <a:ea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B3B25-B552-08FE-2E3B-F340A47E703F}"/>
              </a:ext>
            </a:extLst>
          </p:cNvPr>
          <p:cNvSpPr txBox="1"/>
          <p:nvPr/>
        </p:nvSpPr>
        <p:spPr>
          <a:xfrm>
            <a:off x="7609178" y="4551146"/>
            <a:ext cx="20913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kern="0" dirty="0">
                <a:solidFill>
                  <a:srgbClr val="8F45C7"/>
                </a:solidFill>
                <a:ea typeface="KoPubWorld돋움체 Bold"/>
              </a:rPr>
              <a:t>1</a:t>
            </a:r>
            <a:r>
              <a:rPr lang="en-US" altLang="ko-KR" sz="2000" b="1" kern="0" baseline="30000" dirty="0">
                <a:solidFill>
                  <a:srgbClr val="8F45C7"/>
                </a:solidFill>
                <a:ea typeface="KoPubWorld돋움체 Bold"/>
              </a:rPr>
              <a:t>st</a:t>
            </a:r>
            <a:r>
              <a:rPr lang="en-US" altLang="ko-KR" sz="2000" b="1" kern="0" dirty="0">
                <a:solidFill>
                  <a:srgbClr val="8F45C7"/>
                </a:solidFill>
                <a:ea typeface="KoPubWorld돋움체 Bold"/>
              </a:rPr>
              <a:t> Follow-up</a:t>
            </a:r>
            <a:endParaRPr lang="ko-KR" altLang="en-US" sz="2000" b="1" kern="0" dirty="0">
              <a:solidFill>
                <a:srgbClr val="8F45C7"/>
              </a:solidFill>
              <a:ea typeface="KoPubWorld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179381723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4835</TotalTime>
  <Words>8563</Words>
  <Application>Microsoft Macintosh PowerPoint</Application>
  <PresentationFormat>Widescreen</PresentationFormat>
  <Paragraphs>2243</Paragraphs>
  <Slides>87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107" baseType="lpstr">
      <vt:lpstr>Apple SD Gothic Neo</vt:lpstr>
      <vt:lpstr>돋움</vt:lpstr>
      <vt:lpstr>KoPubWorld돋움체 Bold</vt:lpstr>
      <vt:lpstr>KoPubWorld돋움체 Medium</vt:lpstr>
      <vt:lpstr>KoPubWorld바탕체 Light</vt:lpstr>
      <vt:lpstr>Malgun Gothic</vt:lpstr>
      <vt:lpstr>Malgun Gothic</vt:lpstr>
      <vt:lpstr>나눔고딕</vt:lpstr>
      <vt:lpstr>나눔고딕</vt:lpstr>
      <vt:lpstr>나눔스퀘어 Bold</vt:lpstr>
      <vt:lpstr>나눔스퀘어 ExtraBold</vt:lpstr>
      <vt:lpstr>바른돋움Pro 1</vt:lpstr>
      <vt:lpstr>함초롬돋움</vt:lpstr>
      <vt:lpstr>함초롬바탕</vt:lpstr>
      <vt:lpstr>Arial</vt:lpstr>
      <vt:lpstr>Calibri</vt:lpstr>
      <vt:lpstr>Cambria Math</vt:lpstr>
      <vt:lpstr>Times New Roman</vt:lpstr>
      <vt:lpstr>Wingdings</vt:lpstr>
      <vt:lpstr>3_Office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항체양성률 주요 결과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 &amp; sex-specific prevalence of antibodies of SARS-CoV-2 All participants in the 4th survey</vt:lpstr>
      <vt:lpstr>PowerPoint Presentation</vt:lpstr>
      <vt:lpstr>PowerPoint Presentation</vt:lpstr>
      <vt:lpstr>F/U results: Age &amp; sex-specific prevalence of Anti-S &amp; Anti-N Participants whose 1st survey is baseline</vt:lpstr>
      <vt:lpstr>PowerPoint Presentation</vt:lpstr>
      <vt:lpstr>F/U results: Age &amp; sex-specific prevalence of Anti-S &amp; Anti-N Participants whose 3rd survey is baseline</vt:lpstr>
      <vt:lpstr>PowerPoint Presentation</vt:lpstr>
      <vt:lpstr>S항체 역가 변동 추이</vt:lpstr>
      <vt:lpstr>S항체 역가 변동 추이 분석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2/3차 S항체 역가에 따른 감염 상대위험도</vt:lpstr>
      <vt:lpstr>PowerPoint Presentation</vt:lpstr>
      <vt:lpstr>PowerPoint Presentation</vt:lpstr>
      <vt:lpstr>코로나19 장기후유증 유병률</vt:lpstr>
      <vt:lpstr>PowerPoint Presentation</vt:lpstr>
      <vt:lpstr>PowerPoint Presentation</vt:lpstr>
      <vt:lpstr>PowerPoint Presentation</vt:lpstr>
      <vt:lpstr>PowerPoint Presentation</vt:lpstr>
      <vt:lpstr>기저질환에 따른 확진자 비율 및 S항체 역가 분포 (n=9,532)</vt:lpstr>
      <vt:lpstr>기저질환에 따른 4차조사 S항체 역가 분포</vt:lpstr>
      <vt:lpstr>항체 역가를 활용한 SARS-CoV-2 감염력 정의 </vt:lpstr>
      <vt:lpstr>감염여부 조작적 정의에 활용한 변수</vt:lpstr>
      <vt:lpstr>1-&gt;2차 감염력에 따른 N항체 역가 변화 (N=7,385)</vt:lpstr>
      <vt:lpstr>감염여부 조작적 정의</vt:lpstr>
      <vt:lpstr>PowerPoint Presentation</vt:lpstr>
      <vt:lpstr>PowerPoint Presentation</vt:lpstr>
      <vt:lpstr>PowerPoint Presentation</vt:lpstr>
      <vt:lpstr>S항체 역가에 따른 감염 상대위험도</vt:lpstr>
      <vt:lpstr>백신접종 관련 설문문항 결과 정리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인플루엔자 항체 분석 결과</vt:lpstr>
      <vt:lpstr>PowerPoint Presentation</vt:lpstr>
      <vt:lpstr>PowerPoint Presentation</vt:lpstr>
      <vt:lpstr>5-13세 인플루엔자 항체 검사 관련 기술분석</vt:lpstr>
      <vt:lpstr>소아 대상 성별/연령별/인플루엔자 백신접종여부별 인플루엔자 항체양성률</vt:lpstr>
      <vt:lpstr>소아 대상 성별/연령별 인플루엔자 항체 역가 평균</vt:lpstr>
      <vt:lpstr>소아 대상 인플루엔자 항체 역가 분포</vt:lpstr>
      <vt:lpstr>소아 대상 성별/연령별 인플루엔자 A형 항체 역가</vt:lpstr>
      <vt:lpstr>소아 대상 성별/연령별 인플루엔자 B형 항체 역가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지역사회 기반 코로나19 항체양성률 3차 조사</dc:title>
  <dc:creator>한 진아</dc:creator>
  <cp:lastModifiedBy>Suyoung Jo</cp:lastModifiedBy>
  <cp:revision>310</cp:revision>
  <dcterms:created xsi:type="dcterms:W3CDTF">2023-04-19T15:01:55Z</dcterms:created>
  <dcterms:modified xsi:type="dcterms:W3CDTF">2024-03-13T05:58:42Z</dcterms:modified>
  <cp:version/>
</cp:coreProperties>
</file>